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0" r:id="rId3"/>
    <p:sldId id="290" r:id="rId4"/>
    <p:sldId id="291" r:id="rId5"/>
    <p:sldId id="260" r:id="rId6"/>
    <p:sldId id="292" r:id="rId7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-4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63DD-2D2C-6540-A9F5-6FA247F5D172}" type="datetimeFigureOut">
              <a:rPr lang="es-ES" smtClean="0"/>
              <a:t>01/04/14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3762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63DD-2D2C-6540-A9F5-6FA247F5D172}" type="datetimeFigureOut">
              <a:rPr lang="es-ES" smtClean="0"/>
              <a:t>01/04/14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9460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63DD-2D2C-6540-A9F5-6FA247F5D172}" type="datetimeFigureOut">
              <a:rPr lang="es-ES" smtClean="0"/>
              <a:t>01/04/14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3752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63DD-2D2C-6540-A9F5-6FA247F5D172}" type="datetimeFigureOut">
              <a:rPr lang="es-ES" smtClean="0"/>
              <a:t>01/04/14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056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63DD-2D2C-6540-A9F5-6FA247F5D172}" type="datetimeFigureOut">
              <a:rPr lang="es-ES" smtClean="0"/>
              <a:t>01/04/14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774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63DD-2D2C-6540-A9F5-6FA247F5D172}" type="datetimeFigureOut">
              <a:rPr lang="es-ES" smtClean="0"/>
              <a:t>01/04/14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4826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63DD-2D2C-6540-A9F5-6FA247F5D172}" type="datetimeFigureOut">
              <a:rPr lang="es-ES" smtClean="0"/>
              <a:t>01/04/14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701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63DD-2D2C-6540-A9F5-6FA247F5D172}" type="datetimeFigureOut">
              <a:rPr lang="es-ES" smtClean="0"/>
              <a:t>01/04/14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9411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63DD-2D2C-6540-A9F5-6FA247F5D172}" type="datetimeFigureOut">
              <a:rPr lang="es-ES" smtClean="0"/>
              <a:t>01/04/14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3919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63DD-2D2C-6540-A9F5-6FA247F5D172}" type="datetimeFigureOut">
              <a:rPr lang="es-ES" smtClean="0"/>
              <a:t>01/04/14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0241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63DD-2D2C-6540-A9F5-6FA247F5D172}" type="datetimeFigureOut">
              <a:rPr lang="es-ES" smtClean="0"/>
              <a:t>01/04/14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9049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563DD-2D2C-6540-A9F5-6FA247F5D172}" type="datetimeFigureOut">
              <a:rPr lang="es-ES" smtClean="0"/>
              <a:t>01/04/14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E9185-8C97-EE4E-89DF-0BA035D5874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7225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65" y="0"/>
            <a:ext cx="5451915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887813" y="2488422"/>
            <a:ext cx="308449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s-ES" sz="4000" dirty="0" smtClean="0">
                <a:latin typeface="+mj-lt"/>
                <a:cs typeface="Impact"/>
              </a:rPr>
              <a:t>TEMA 6.</a:t>
            </a:r>
          </a:p>
          <a:p>
            <a:pPr algn="just"/>
            <a:endParaRPr lang="es-ES" sz="800" dirty="0" smtClean="0">
              <a:latin typeface="Impact"/>
              <a:cs typeface="Impact"/>
            </a:endParaRPr>
          </a:p>
          <a:p>
            <a:pPr algn="just"/>
            <a:r>
              <a:rPr lang="es-ES" sz="3200" dirty="0" smtClean="0">
                <a:latin typeface="Impact"/>
                <a:cs typeface="Impact"/>
              </a:rPr>
              <a:t>PLANIFICACIÓN DE </a:t>
            </a:r>
          </a:p>
          <a:p>
            <a:pPr algn="just"/>
            <a:r>
              <a:rPr lang="es-ES" sz="3200" dirty="0" smtClean="0">
                <a:latin typeface="Impact"/>
                <a:cs typeface="Impact"/>
              </a:rPr>
              <a:t>UN WOD</a:t>
            </a:r>
            <a:endParaRPr lang="es-ES" sz="3200" dirty="0">
              <a:latin typeface="Impact"/>
              <a:cs typeface="Impact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702032" y="5518022"/>
            <a:ext cx="3441968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2000" b="1" dirty="0" smtClean="0"/>
              <a:t>Bernardino J. Sánchez-Alcaraz</a:t>
            </a:r>
          </a:p>
          <a:p>
            <a:pPr algn="r"/>
            <a:r>
              <a:rPr lang="es-ES" sz="2000" b="1" dirty="0" smtClean="0"/>
              <a:t>Manuel Pérez Llamazares</a:t>
            </a:r>
          </a:p>
          <a:p>
            <a:pPr algn="r"/>
            <a:r>
              <a:rPr lang="es-ES" sz="2000" b="1" dirty="0" err="1" smtClean="0"/>
              <a:t>Adrían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Ribes</a:t>
            </a:r>
            <a:r>
              <a:rPr lang="es-ES" sz="2000" b="1" dirty="0" smtClean="0"/>
              <a:t> Marín</a:t>
            </a:r>
          </a:p>
          <a:p>
            <a:pPr algn="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91165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01" y="6116549"/>
            <a:ext cx="1893944" cy="559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6" y="5973894"/>
            <a:ext cx="1709849" cy="7793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2" y="181380"/>
            <a:ext cx="1817233" cy="10287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4406" y="353138"/>
            <a:ext cx="609464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cs typeface="Impact"/>
              </a:rPr>
              <a:t>ÍNDICE</a:t>
            </a:r>
            <a:endParaRPr lang="es-ES" sz="3200" b="1" dirty="0">
              <a:ln w="10541" cmpd="sng">
                <a:solidFill>
                  <a:srgbClr val="0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cs typeface="Impact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24405" y="1767043"/>
            <a:ext cx="4972705" cy="24745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AutoNum type="arabicPeriod"/>
            </a:pPr>
            <a:r>
              <a:rPr lang="es-ES" sz="2400" b="1" dirty="0" smtClean="0"/>
              <a:t>¿QUÉ ES UN WOD?</a:t>
            </a: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es-ES" sz="2400" b="1" dirty="0" smtClean="0"/>
              <a:t>LA CARGA DE ENTRENAMIENTO</a:t>
            </a: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es-ES" sz="2400" b="1" dirty="0" smtClean="0"/>
              <a:t>ELEMENTOS A TENER EN CUENTA EN LA PLANIFICACIÓN DE UN WOD</a:t>
            </a: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es-ES" sz="2400" b="1" dirty="0" smtClean="0"/>
              <a:t>EJEMPLOS DE WOD</a:t>
            </a:r>
          </a:p>
        </p:txBody>
      </p:sp>
      <p:cxnSp>
        <p:nvCxnSpPr>
          <p:cNvPr id="14" name="Conector recto 13"/>
          <p:cNvCxnSpPr/>
          <p:nvPr/>
        </p:nvCxnSpPr>
        <p:spPr>
          <a:xfrm>
            <a:off x="424406" y="984787"/>
            <a:ext cx="60946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WOD-card-white-0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662" y="1554665"/>
            <a:ext cx="3094491" cy="481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425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01" y="6116549"/>
            <a:ext cx="1893944" cy="559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6" y="5973894"/>
            <a:ext cx="1709849" cy="7793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2" y="140406"/>
            <a:ext cx="1817233" cy="10287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4406" y="353138"/>
            <a:ext cx="609464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1. ¿QUÉ ES UN WOD?</a:t>
            </a:r>
            <a:endParaRPr lang="es-ES" sz="3200" b="1" dirty="0">
              <a:ln w="10541" cmpd="sng">
                <a:solidFill>
                  <a:srgbClr val="0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  <a:cs typeface="Calibri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78984" y="1415069"/>
            <a:ext cx="841626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b="1" dirty="0" smtClean="0"/>
              <a:t>ENTRENAMIENTO DEL DÍA (EED </a:t>
            </a:r>
            <a:r>
              <a:rPr lang="es-ES" b="1" dirty="0" smtClean="0"/>
              <a:t>–</a:t>
            </a:r>
            <a:r>
              <a:rPr lang="es-ES_tradnl" b="1" dirty="0" smtClean="0"/>
              <a:t> WOD): </a:t>
            </a:r>
            <a:r>
              <a:rPr lang="es-ES_tradnl" dirty="0" smtClean="0"/>
              <a:t>Los </a:t>
            </a:r>
            <a:r>
              <a:rPr lang="es-ES_tradnl" dirty="0"/>
              <a:t>entrenamientos de </a:t>
            </a:r>
            <a:r>
              <a:rPr lang="es-ES_tradnl" dirty="0" err="1"/>
              <a:t>CrossFit</a:t>
            </a:r>
            <a:r>
              <a:rPr lang="es-ES_tradnl" dirty="0"/>
              <a:t> se basan en los llamados entrenamientos del </a:t>
            </a:r>
            <a:r>
              <a:rPr lang="es-ES_tradnl" dirty="0" err="1"/>
              <a:t>día</a:t>
            </a:r>
            <a:r>
              <a:rPr lang="es-ES_tradnl" dirty="0"/>
              <a:t> (EDD) conocidos </a:t>
            </a:r>
            <a:r>
              <a:rPr lang="es-ES_tradnl" dirty="0" err="1"/>
              <a:t>también</a:t>
            </a:r>
            <a:r>
              <a:rPr lang="es-ES_tradnl" dirty="0"/>
              <a:t> como </a:t>
            </a:r>
            <a:r>
              <a:rPr lang="es-ES_tradnl" dirty="0" err="1"/>
              <a:t>WODs</a:t>
            </a:r>
            <a:r>
              <a:rPr lang="es-ES_tradnl" dirty="0"/>
              <a:t> o </a:t>
            </a:r>
            <a:r>
              <a:rPr lang="es-ES_tradnl" dirty="0" err="1"/>
              <a:t>Workout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Day, consisten en completar una serie de </a:t>
            </a:r>
            <a:r>
              <a:rPr lang="es-ES_tradnl" dirty="0" smtClean="0"/>
              <a:t>ejercicios. </a:t>
            </a:r>
          </a:p>
          <a:p>
            <a:pPr marL="285750" indent="-285750" algn="just">
              <a:buFontTx/>
              <a:buChar char="-"/>
            </a:pPr>
            <a:r>
              <a:rPr lang="es-ES_tradnl" dirty="0" smtClean="0"/>
              <a:t>Los </a:t>
            </a:r>
            <a:r>
              <a:rPr lang="es-ES_tradnl" dirty="0"/>
              <a:t>ejercicios combinan diferentes capacidades </a:t>
            </a:r>
            <a:r>
              <a:rPr lang="es-ES_tradnl" dirty="0" err="1"/>
              <a:t>físicas</a:t>
            </a:r>
            <a:r>
              <a:rPr lang="es-ES_tradnl" dirty="0"/>
              <a:t> del deportista, y </a:t>
            </a:r>
            <a:r>
              <a:rPr lang="es-ES_tradnl" dirty="0" err="1"/>
              <a:t>varían</a:t>
            </a:r>
            <a:r>
              <a:rPr lang="es-ES_tradnl" dirty="0"/>
              <a:t> de una </a:t>
            </a:r>
            <a:r>
              <a:rPr lang="es-ES_tradnl" dirty="0" err="1"/>
              <a:t>sesión</a:t>
            </a:r>
            <a:r>
              <a:rPr lang="es-ES_tradnl" dirty="0"/>
              <a:t> a otra. </a:t>
            </a:r>
            <a:endParaRPr lang="es-ES_tradnl" dirty="0" smtClean="0"/>
          </a:p>
          <a:p>
            <a:pPr marL="285750" indent="-285750" algn="just">
              <a:buFontTx/>
              <a:buChar char="-"/>
            </a:pPr>
            <a:r>
              <a:rPr lang="es-ES_tradnl" dirty="0" smtClean="0"/>
              <a:t>El </a:t>
            </a:r>
            <a:r>
              <a:rPr lang="es-ES_tradnl" dirty="0"/>
              <a:t>tiempo de </a:t>
            </a:r>
            <a:r>
              <a:rPr lang="es-ES_tradnl" dirty="0" err="1"/>
              <a:t>ejecución</a:t>
            </a:r>
            <a:r>
              <a:rPr lang="es-ES_tradnl" dirty="0"/>
              <a:t> del </a:t>
            </a:r>
            <a:r>
              <a:rPr lang="es-ES_tradnl" dirty="0" smtClean="0"/>
              <a:t>WOD </a:t>
            </a:r>
            <a:r>
              <a:rPr lang="es-ES_tradnl" dirty="0"/>
              <a:t>puede variar desde </a:t>
            </a:r>
            <a:r>
              <a:rPr lang="es-ES_tradnl" dirty="0" err="1"/>
              <a:t>sólo</a:t>
            </a:r>
            <a:r>
              <a:rPr lang="es-ES_tradnl" dirty="0"/>
              <a:t> 5 minutos hasta 30 minutos, y pueden constar de 1 a 4 grupos de </a:t>
            </a:r>
            <a:r>
              <a:rPr lang="es-ES_tradnl" dirty="0" smtClean="0"/>
              <a:t>ejercicios-</a:t>
            </a:r>
          </a:p>
          <a:p>
            <a:pPr marL="285750" indent="-285750" algn="just">
              <a:buFontTx/>
              <a:buChar char="-"/>
            </a:pPr>
            <a:r>
              <a:rPr lang="es-ES" dirty="0" smtClean="0"/>
              <a:t>D</a:t>
            </a:r>
            <a:r>
              <a:rPr lang="es-ES_tradnl" dirty="0" err="1" smtClean="0"/>
              <a:t>ebe</a:t>
            </a:r>
            <a:r>
              <a:rPr lang="es-ES_tradnl" dirty="0" smtClean="0"/>
              <a:t> </a:t>
            </a:r>
            <a:r>
              <a:rPr lang="es-ES_tradnl" dirty="0"/>
              <a:t>realizarse a una alta intensidad con un descanso </a:t>
            </a:r>
            <a:r>
              <a:rPr lang="es-ES_tradnl" dirty="0" err="1"/>
              <a:t>mínimo</a:t>
            </a:r>
            <a:r>
              <a:rPr lang="es-ES_tradnl" dirty="0"/>
              <a:t>, aunque cada deportista va marcando su ritmo en la </a:t>
            </a:r>
            <a:r>
              <a:rPr lang="es-ES_tradnl" dirty="0" err="1"/>
              <a:t>ejecución</a:t>
            </a:r>
            <a:r>
              <a:rPr lang="es-ES_tradnl" dirty="0"/>
              <a:t> de los ejercicios. </a:t>
            </a:r>
            <a:endParaRPr lang="es-ES_tradnl" dirty="0" smtClean="0"/>
          </a:p>
          <a:p>
            <a:pPr marL="285750" indent="-285750" algn="just">
              <a:buFontTx/>
              <a:buChar char="-"/>
            </a:pPr>
            <a:r>
              <a:rPr lang="es-ES_tradnl" dirty="0" smtClean="0"/>
              <a:t>Se puede planificar de forma: completar el WOD lo más rápido posible, AMRAP, EMOM.</a:t>
            </a:r>
          </a:p>
          <a:p>
            <a:pPr algn="just"/>
            <a:r>
              <a:rPr lang="es-ES_tradnl" i="1" dirty="0" smtClean="0"/>
              <a:t>			</a:t>
            </a:r>
            <a:endParaRPr lang="es-ES_tradnl" dirty="0"/>
          </a:p>
        </p:txBody>
      </p:sp>
      <p:pic>
        <p:nvPicPr>
          <p:cNvPr id="3" name="Imagen 2" descr="Wod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524" y="4346400"/>
            <a:ext cx="4449054" cy="2329500"/>
          </a:xfrm>
          <a:prstGeom prst="rect">
            <a:avLst/>
          </a:prstGeom>
        </p:spPr>
      </p:pic>
      <p:cxnSp>
        <p:nvCxnSpPr>
          <p:cNvPr id="9" name="Conector recto 8"/>
          <p:cNvCxnSpPr/>
          <p:nvPr/>
        </p:nvCxnSpPr>
        <p:spPr>
          <a:xfrm>
            <a:off x="424406" y="1077069"/>
            <a:ext cx="60946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8230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01" y="6116549"/>
            <a:ext cx="1893944" cy="559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6" y="5973894"/>
            <a:ext cx="1709849" cy="7793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2" y="140406"/>
            <a:ext cx="1817233" cy="10287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4406" y="353138"/>
            <a:ext cx="609464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2. LA CARGA DE ENTRENAMIENTO</a:t>
            </a:r>
            <a:endParaRPr lang="es-ES" sz="3200" b="1" dirty="0">
              <a:ln w="10541" cmpd="sng">
                <a:solidFill>
                  <a:srgbClr val="0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  <a:cs typeface="Calibri"/>
            </a:endParaRPr>
          </a:p>
        </p:txBody>
      </p:sp>
      <p:cxnSp>
        <p:nvCxnSpPr>
          <p:cNvPr id="9" name="Conector recto 8"/>
          <p:cNvCxnSpPr/>
          <p:nvPr/>
        </p:nvCxnSpPr>
        <p:spPr>
          <a:xfrm>
            <a:off x="424406" y="1077069"/>
            <a:ext cx="60946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n 4" descr="la-intensidad-del-entrenamiento-0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07" y="1489725"/>
            <a:ext cx="8508778" cy="398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232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01" y="6116549"/>
            <a:ext cx="1893944" cy="559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6" y="5973894"/>
            <a:ext cx="1709849" cy="7793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2" y="181380"/>
            <a:ext cx="1817233" cy="10287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4406" y="353138"/>
            <a:ext cx="64108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cs typeface="Impact"/>
              </a:rPr>
              <a:t>3. ELEMENTOS A TENER EN CUENTA EN LA PLANIFICACIÓN DE UN WOD</a:t>
            </a:r>
            <a:endParaRPr lang="es-ES" sz="2800" b="1" dirty="0">
              <a:ln w="10541" cmpd="sng">
                <a:solidFill>
                  <a:srgbClr val="0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cs typeface="Impact"/>
            </a:endParaRPr>
          </a:p>
        </p:txBody>
      </p:sp>
      <p:cxnSp>
        <p:nvCxnSpPr>
          <p:cNvPr id="14" name="Conector recto 13"/>
          <p:cNvCxnSpPr/>
          <p:nvPr/>
        </p:nvCxnSpPr>
        <p:spPr>
          <a:xfrm>
            <a:off x="424406" y="1320919"/>
            <a:ext cx="64108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24406" y="1767823"/>
            <a:ext cx="8508779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s-ES" b="1" cap="small" dirty="0" smtClean="0"/>
              <a:t>Nivel de los alumnos (físico, técnico, etc.)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s-ES" b="1" cap="small" dirty="0" smtClean="0"/>
              <a:t>Objetivo de los alumnos: </a:t>
            </a:r>
            <a:r>
              <a:rPr lang="es-ES" b="1" cap="small" dirty="0" err="1" smtClean="0"/>
              <a:t>Cardio</a:t>
            </a:r>
            <a:r>
              <a:rPr lang="es-ES" b="1" cap="small" dirty="0" smtClean="0"/>
              <a:t>, fuerza, deporte específico, etc</a:t>
            </a:r>
            <a:r>
              <a:rPr lang="es-ES" b="1" cap="small" dirty="0" smtClean="0"/>
              <a:t>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s-ES" b="1" cap="small" dirty="0" smtClean="0"/>
              <a:t>N</a:t>
            </a:r>
            <a:r>
              <a:rPr lang="es-ES" b="1" cap="small" dirty="0" smtClean="0"/>
              <a:t>úmero </a:t>
            </a:r>
            <a:r>
              <a:rPr lang="es-ES" b="1" cap="small" smtClean="0"/>
              <a:t>de alumnos</a:t>
            </a:r>
            <a:endParaRPr lang="es-ES" b="1" cap="small" dirty="0" smtClean="0"/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s-ES" b="1" cap="small" dirty="0" smtClean="0"/>
              <a:t>Materiales disponibles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s-ES" b="1" cap="small" dirty="0" smtClean="0"/>
              <a:t>Tiempo disponible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s-ES" b="1" cap="small" dirty="0" smtClean="0"/>
              <a:t>Principios del entrenamiento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s-ES" b="1" cap="small" dirty="0" smtClean="0"/>
              <a:t>Variedad de ejercicios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s-ES_tradnl" b="1" cap="small" dirty="0" smtClean="0"/>
              <a:t>Factores que determinan la carga</a:t>
            </a:r>
            <a:endParaRPr lang="es-ES" b="1" cap="small" dirty="0" smtClean="0"/>
          </a:p>
        </p:txBody>
      </p:sp>
      <p:pic>
        <p:nvPicPr>
          <p:cNvPr id="9" name="Imagen 8" descr="Crossfit-intensidad-ejercicios-DIEGO-WALDAMAN_CLAIMA20121124_0113_1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044" y="2916764"/>
            <a:ext cx="4619141" cy="289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687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01" y="6116549"/>
            <a:ext cx="1893944" cy="559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6" y="5973894"/>
            <a:ext cx="1709849" cy="7793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2" y="140406"/>
            <a:ext cx="1817233" cy="10287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4406" y="353138"/>
            <a:ext cx="609464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4</a:t>
            </a:r>
            <a:r>
              <a:rPr lang="es-ES" sz="3200" b="1" dirty="0" smtClean="0">
                <a:ln w="10541" cmpd="sng">
                  <a:solidFill>
                    <a:srgbClr val="0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Calibri"/>
              </a:rPr>
              <a:t>. EJEMPLOS DE WOD</a:t>
            </a:r>
            <a:endParaRPr lang="es-ES" sz="3200" b="1" dirty="0">
              <a:ln w="10541" cmpd="sng">
                <a:solidFill>
                  <a:srgbClr val="0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  <a:cs typeface="Calibri"/>
            </a:endParaRPr>
          </a:p>
        </p:txBody>
      </p:sp>
      <p:cxnSp>
        <p:nvCxnSpPr>
          <p:cNvPr id="9" name="Conector recto 8"/>
          <p:cNvCxnSpPr/>
          <p:nvPr/>
        </p:nvCxnSpPr>
        <p:spPr>
          <a:xfrm>
            <a:off x="424406" y="983699"/>
            <a:ext cx="60946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Captura de pantalla 2014-04-01 a la(s) 23.44.3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408" y="1113570"/>
            <a:ext cx="3344006" cy="496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335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1729</TotalTime>
  <Words>249</Words>
  <Application>Microsoft Macintosh PowerPoint</Application>
  <PresentationFormat>Presentación en pantalla (4:3)</PresentationFormat>
  <Paragraphs>30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Universidad de Murcia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Bernardino Javier Sánchez-Alcaraz Martinez</dc:creator>
  <cp:lastModifiedBy>Bernardino Javier Sánchez-Alcaraz Martinez</cp:lastModifiedBy>
  <cp:revision>52</cp:revision>
  <dcterms:created xsi:type="dcterms:W3CDTF">2014-03-31T07:08:25Z</dcterms:created>
  <dcterms:modified xsi:type="dcterms:W3CDTF">2014-04-01T21:47:01Z</dcterms:modified>
</cp:coreProperties>
</file>