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9" r:id="rId1"/>
  </p:sldMasterIdLst>
  <p:sldIdLst>
    <p:sldId id="256" r:id="rId2"/>
    <p:sldId id="257"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11" r:id="rId26"/>
    <p:sldId id="334" r:id="rId27"/>
    <p:sldId id="336" r:id="rId28"/>
    <p:sldId id="335" r:id="rId29"/>
    <p:sldId id="337" r:id="rId30"/>
    <p:sldId id="338" r:id="rId3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8" d="100"/>
          <a:sy n="58" d="100"/>
        </p:scale>
        <p:origin x="-96"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_tradnl" smtClean="0"/>
              <a:t>Clic para editar título</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eaLnBrk="1" latinLnBrk="0" hangingPunct="1"/>
            <a:fld id="{9D21D778-B565-4D7E-94D7-64010A445B68}" type="datetimeFigureOut">
              <a:rPr lang="en-US" smtClean="0"/>
              <a:pPr eaLnBrk="1" latinLnBrk="0" hangingPunct="1"/>
              <a:t>23/03/14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kumimoji="0"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6805CF2C-8B3B-464D-BFDE-8CE950CD19F4}" type="datetimeFigureOut">
              <a:rPr lang="es-ES" smtClean="0"/>
              <a:t>23/03/14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_tradnl" smtClean="0"/>
              <a:t>Clic para editar título</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23/03/14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5" name="Date Placeholder 4"/>
          <p:cNvSpPr>
            <a:spLocks noGrp="1"/>
          </p:cNvSpPr>
          <p:nvPr>
            <p:ph type="dt" sz="half" idx="10"/>
          </p:nvPr>
        </p:nvSpPr>
        <p:spPr/>
        <p:txBody>
          <a:bodyPr/>
          <a:lstStyle/>
          <a:p>
            <a:fld id="{6805CF2C-8B3B-464D-BFDE-8CE950CD19F4}" type="datetimeFigureOut">
              <a:rPr lang="es-ES" smtClean="0"/>
              <a:t>23/03/14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6402264-B261-2E40-9AC2-3EC284B3B365}" type="slidenum">
              <a:rPr lang="es-ES" smtClean="0"/>
              <a:t>‹Nr.›</a:t>
            </a:fld>
            <a:endParaRPr lang="es-ES"/>
          </a:p>
        </p:txBody>
      </p:sp>
      <p:sp>
        <p:nvSpPr>
          <p:cNvPr id="9" name="Content Placeholder 8"/>
          <p:cNvSpPr>
            <a:spLocks noGrp="1"/>
          </p:cNvSpPr>
          <p:nvPr>
            <p:ph sz="quarter" idx="13"/>
          </p:nvPr>
        </p:nvSpPr>
        <p:spPr>
          <a:xfrm>
            <a:off x="1042416" y="2313432"/>
            <a:ext cx="3419856" cy="349300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Date Placeholder 6"/>
          <p:cNvSpPr>
            <a:spLocks noGrp="1"/>
          </p:cNvSpPr>
          <p:nvPr>
            <p:ph type="dt" sz="half" idx="10"/>
          </p:nvPr>
        </p:nvSpPr>
        <p:spPr/>
        <p:txBody>
          <a:bodyPr/>
          <a:lstStyle/>
          <a:p>
            <a:fld id="{6805CF2C-8B3B-464D-BFDE-8CE950CD19F4}" type="datetimeFigureOut">
              <a:rPr lang="es-ES" smtClean="0"/>
              <a:t>23/03/14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Date Placeholder 2"/>
          <p:cNvSpPr>
            <a:spLocks noGrp="1"/>
          </p:cNvSpPr>
          <p:nvPr>
            <p:ph type="dt" sz="half" idx="10"/>
          </p:nvPr>
        </p:nvSpPr>
        <p:spPr/>
        <p:txBody>
          <a:bodyPr/>
          <a:lstStyle/>
          <a:p>
            <a:fld id="{6805CF2C-8B3B-464D-BFDE-8CE950CD19F4}" type="datetimeFigureOut">
              <a:rPr lang="es-ES" smtClean="0"/>
              <a:t>23/03/14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05CF2C-8B3B-464D-BFDE-8CE950CD19F4}" type="datetimeFigureOut">
              <a:rPr lang="es-ES" smtClean="0"/>
              <a:t>23/03/14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805CF2C-8B3B-464D-BFDE-8CE950CD19F4}" type="datetimeFigureOut">
              <a:rPr lang="es-ES" smtClean="0"/>
              <a:t>23/03/14</a:t>
            </a:fld>
            <a:endParaRPr lang="es-ES"/>
          </a:p>
        </p:txBody>
      </p:sp>
      <p:sp>
        <p:nvSpPr>
          <p:cNvPr id="7" name="Slide Number Placeholder 6"/>
          <p:cNvSpPr>
            <a:spLocks noGrp="1"/>
          </p:cNvSpPr>
          <p:nvPr>
            <p:ph type="sldNum" sz="quarter" idx="12"/>
          </p:nvPr>
        </p:nvSpPr>
        <p:spPr/>
        <p:txBody>
          <a:bodyPr/>
          <a:lstStyle/>
          <a:p>
            <a:fld id="{36402264-B261-2E40-9AC2-3EC284B3B365}" type="slidenum">
              <a:rPr lang="es-ES" smtClean="0"/>
              <a:t>‹Nr.›</a:t>
            </a:fld>
            <a:endParaRPr lang="es-E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_tradnl" smtClean="0"/>
              <a:t>Clic para editar título</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_tradnl" smtClean="0"/>
              <a:t>Clic para editar título</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6805CF2C-8B3B-464D-BFDE-8CE950CD19F4}" type="datetimeFigureOut">
              <a:rPr lang="es-ES" smtClean="0"/>
              <a:t>23/03/14</a:t>
            </a:fld>
            <a:endParaRPr lang="es-E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a:p>
        </p:txBody>
      </p:sp>
      <p:sp>
        <p:nvSpPr>
          <p:cNvPr id="7" name="Slide Number Placeholder 6"/>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805CF2C-8B3B-464D-BFDE-8CE950CD19F4}" type="datetimeFigureOut">
              <a:rPr lang="es-ES" smtClean="0"/>
              <a:t>23/03/14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_tradnl" smtClean="0"/>
              <a:t>Clic para editar título</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805CF2C-8B3B-464D-BFDE-8CE950CD19F4}" type="datetimeFigureOut">
              <a:rPr lang="es-ES" smtClean="0"/>
              <a:t>23/03/14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6402264-B261-2E40-9AC2-3EC284B3B365}"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_tradnl" smtClean="0"/>
              <a:t>Clic para editar título</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805CF2C-8B3B-464D-BFDE-8CE950CD19F4}" type="datetimeFigureOut">
              <a:rPr lang="es-ES" smtClean="0"/>
              <a:t>23/03/14</a:t>
            </a:fld>
            <a:endParaRPr lang="es-E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E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6402264-B261-2E40-9AC2-3EC284B3B365}"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futsalcoach.es/futsalcoachweb_v1/area_tecnica/archivos/655_07_7_12_entrenamientoconcentracion_ricardodelavega.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576105" y="2543311"/>
            <a:ext cx="3608734" cy="2064362"/>
          </a:xfrm>
        </p:spPr>
        <p:txBody>
          <a:bodyPr>
            <a:normAutofit fontScale="90000"/>
          </a:bodyPr>
          <a:lstStyle/>
          <a:p>
            <a:r>
              <a:rPr lang="es-ES" b="1" dirty="0" smtClean="0"/>
              <a:t>TEMA </a:t>
            </a:r>
            <a:r>
              <a:rPr lang="es-ES" b="1" dirty="0"/>
              <a:t>7</a:t>
            </a:r>
            <a:r>
              <a:rPr lang="es-ES" b="1" dirty="0" smtClean="0"/>
              <a:t> </a:t>
            </a:r>
            <a:r>
              <a:rPr lang="es-ES" sz="3300" dirty="0" smtClean="0"/>
              <a:t>FUNDAMENTOS PSICOL</a:t>
            </a:r>
            <a:r>
              <a:rPr lang="es-ES" sz="3300" dirty="0" smtClean="0"/>
              <a:t>ÓGICOS DEL PÁDEL</a:t>
            </a:r>
            <a:endParaRPr lang="es-ES" sz="3300" dirty="0"/>
          </a:p>
        </p:txBody>
      </p:sp>
      <p:sp>
        <p:nvSpPr>
          <p:cNvPr id="3" name="Subtítulo 2"/>
          <p:cNvSpPr>
            <a:spLocks noGrp="1"/>
          </p:cNvSpPr>
          <p:nvPr>
            <p:ph type="subTitle" idx="1"/>
          </p:nvPr>
        </p:nvSpPr>
        <p:spPr>
          <a:xfrm>
            <a:off x="4074781" y="4544914"/>
            <a:ext cx="4198250" cy="1260629"/>
          </a:xfrm>
        </p:spPr>
        <p:txBody>
          <a:bodyPr/>
          <a:lstStyle/>
          <a:p>
            <a:pPr algn="r"/>
            <a:endParaRPr lang="es-ES" b="1" dirty="0" smtClean="0"/>
          </a:p>
          <a:p>
            <a:pPr algn="r"/>
            <a:r>
              <a:rPr lang="es-ES" sz="1400" b="1" dirty="0" smtClean="0"/>
              <a:t>Bernardino J. Sánchez-Alcaraz Martínez</a:t>
            </a:r>
          </a:p>
          <a:p>
            <a:pPr algn="r"/>
            <a:r>
              <a:rPr lang="es-ES" sz="1400" dirty="0" smtClean="0"/>
              <a:t>Centro de Enseñanza Samaniego</a:t>
            </a:r>
          </a:p>
          <a:p>
            <a:pPr algn="r"/>
            <a:r>
              <a:rPr lang="es-ES" sz="1400" dirty="0" smtClean="0"/>
              <a:t>Universidad de Murcia</a:t>
            </a:r>
            <a:endParaRPr lang="es-ES" sz="1400" dirty="0"/>
          </a:p>
        </p:txBody>
      </p:sp>
      <p:pic>
        <p:nvPicPr>
          <p:cNvPr id="4" name="Imagen 3" descr="LOGO SAMANIE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288" y="1446394"/>
            <a:ext cx="1894676" cy="731278"/>
          </a:xfrm>
          <a:prstGeom prst="rect">
            <a:avLst/>
          </a:prstGeom>
        </p:spPr>
      </p:pic>
      <p:pic>
        <p:nvPicPr>
          <p:cNvPr id="5" name="Imagen 4" descr="LOGO TAF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158" y="5133863"/>
            <a:ext cx="2556543" cy="1534780"/>
          </a:xfrm>
          <a:prstGeom prst="rect">
            <a:avLst/>
          </a:prstGeom>
        </p:spPr>
      </p:pic>
      <p:pic>
        <p:nvPicPr>
          <p:cNvPr id="6" name="Imagen 5" descr="LOGO U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288" y="146268"/>
            <a:ext cx="1894676" cy="544111"/>
          </a:xfrm>
          <a:prstGeom prst="rect">
            <a:avLst/>
          </a:prstGeom>
        </p:spPr>
      </p:pic>
      <p:pic>
        <p:nvPicPr>
          <p:cNvPr id="7" name="Imagen 6"/>
          <p:cNvPicPr>
            <a:picLocks noChangeAspect="1"/>
          </p:cNvPicPr>
          <p:nvPr/>
        </p:nvPicPr>
        <p:blipFill>
          <a:blip r:embed="rId5"/>
          <a:stretch>
            <a:fillRect/>
          </a:stretch>
        </p:blipFill>
        <p:spPr>
          <a:xfrm>
            <a:off x="5486287" y="850502"/>
            <a:ext cx="1894677" cy="465197"/>
          </a:xfrm>
          <a:prstGeom prst="rect">
            <a:avLst/>
          </a:prstGeom>
        </p:spPr>
      </p:pic>
      <p:pic>
        <p:nvPicPr>
          <p:cNvPr id="9" name="Imagen 8"/>
          <p:cNvPicPr>
            <a:picLocks noChangeAspect="1"/>
          </p:cNvPicPr>
          <p:nvPr/>
        </p:nvPicPr>
        <p:blipFill>
          <a:blip r:embed="rId6"/>
          <a:stretch>
            <a:fillRect/>
          </a:stretch>
        </p:blipFill>
        <p:spPr>
          <a:xfrm>
            <a:off x="509019" y="365956"/>
            <a:ext cx="2890023" cy="4461405"/>
          </a:xfrm>
          <a:prstGeom prst="ellipse">
            <a:avLst/>
          </a:prstGeom>
          <a:ln>
            <a:noFill/>
          </a:ln>
          <a:effectLst>
            <a:softEdge rad="112500"/>
          </a:effectLst>
        </p:spPr>
      </p:pic>
    </p:spTree>
    <p:extLst>
      <p:ext uri="{BB962C8B-B14F-4D97-AF65-F5344CB8AC3E}">
        <p14:creationId xmlns:p14="http://schemas.microsoft.com/office/powerpoint/2010/main" val="1715943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490" y="392331"/>
            <a:ext cx="5875406" cy="745234"/>
          </a:xfrm>
        </p:spPr>
        <p:txBody>
          <a:bodyPr>
            <a:normAutofit/>
          </a:bodyPr>
          <a:lstStyle/>
          <a:p>
            <a:r>
              <a:rPr lang="es-ES" sz="2400" b="1" dirty="0" smtClean="0"/>
              <a:t>1. INTRODUCCIÓN</a:t>
            </a:r>
            <a:endParaRPr lang="es-ES" sz="2400" b="1" dirty="0"/>
          </a:p>
        </p:txBody>
      </p:sp>
      <p:sp>
        <p:nvSpPr>
          <p:cNvPr id="3" name="Marcador de contenido 2"/>
          <p:cNvSpPr>
            <a:spLocks noGrp="1"/>
          </p:cNvSpPr>
          <p:nvPr>
            <p:ph idx="1"/>
          </p:nvPr>
        </p:nvSpPr>
        <p:spPr>
          <a:xfrm>
            <a:off x="613069" y="852956"/>
            <a:ext cx="7772810" cy="3481873"/>
          </a:xfrm>
        </p:spPr>
        <p:txBody>
          <a:bodyPr>
            <a:noAutofit/>
          </a:bodyPr>
          <a:lstStyle/>
          <a:p>
            <a:pPr marL="68580" indent="0" algn="just">
              <a:buNone/>
            </a:pPr>
            <a:endParaRPr lang="es-ES_tradnl" sz="1800" dirty="0"/>
          </a:p>
          <a:p>
            <a:pPr algn="just"/>
            <a:r>
              <a:rPr lang="es-ES_tradnl" sz="1800" dirty="0"/>
              <a:t>La psicología del deporte puede definirse como </a:t>
            </a:r>
            <a:r>
              <a:rPr lang="es-ES_tradnl" sz="1800" i="1" dirty="0"/>
              <a:t>la disciplina científica cuya materia de investigación se basa en las manifestaciones psíquicas de los deportistas que realizan ejercicios de forma sistemática</a:t>
            </a:r>
            <a:r>
              <a:rPr lang="es-ES_tradnl" sz="1800" dirty="0"/>
              <a:t> (</a:t>
            </a:r>
            <a:r>
              <a:rPr lang="es-ES_tradnl" sz="1800" dirty="0" err="1"/>
              <a:t>Olmedilla</a:t>
            </a:r>
            <a:r>
              <a:rPr lang="es-ES_tradnl" sz="1800" dirty="0"/>
              <a:t> y Garcés de los </a:t>
            </a:r>
            <a:r>
              <a:rPr lang="es-ES_tradnl" sz="1800" dirty="0" err="1"/>
              <a:t>Fayos</a:t>
            </a:r>
            <a:r>
              <a:rPr lang="es-ES_tradnl" sz="1800" dirty="0"/>
              <a:t>, 2002). De este modo, las funciones más importantes a desarrollar por el psicólogo deportivo serán</a:t>
            </a:r>
            <a:r>
              <a:rPr lang="es-ES_tradnl" sz="1800" dirty="0" smtClean="0"/>
              <a:t>:</a:t>
            </a:r>
            <a:endParaRPr lang="es-ES_tradnl" sz="1800" dirty="0"/>
          </a:p>
          <a:p>
            <a:pPr lvl="1" algn="just"/>
            <a:r>
              <a:rPr lang="es-ES_tradnl" sz="1800" dirty="0"/>
              <a:t>Asistencia a deportista y equipos, así como asesoramiento a entrenadores y profesores de educación física.</a:t>
            </a:r>
          </a:p>
          <a:p>
            <a:pPr lvl="1" algn="just"/>
            <a:r>
              <a:rPr lang="es-ES_tradnl" sz="1800" dirty="0"/>
              <a:t>Realización de perfiles </a:t>
            </a:r>
            <a:r>
              <a:rPr lang="es-ES_tradnl" sz="1800" dirty="0" err="1"/>
              <a:t>psicodeportológicos</a:t>
            </a:r>
            <a:r>
              <a:rPr lang="es-ES_tradnl" sz="1800" dirty="0"/>
              <a:t> para identificar las variables mentales a potenciar.</a:t>
            </a:r>
          </a:p>
          <a:p>
            <a:pPr lvl="1" algn="just"/>
            <a:r>
              <a:rPr lang="es-ES_tradnl" sz="1800" dirty="0"/>
              <a:t>Optimizar los recursos personales del deportista y utilización de técnicas para el entrenamiento de las habilidades mentales: concentración, control del estrés, control de la ansiedad, confianza, motivación, etc</a:t>
            </a:r>
            <a:r>
              <a:rPr lang="es-ES_tradnl" sz="1800" dirty="0" smtClean="0"/>
              <a:t>.</a:t>
            </a:r>
            <a:r>
              <a:rPr lang="es-ES_tradnl" sz="1800" dirty="0"/>
              <a:t> </a:t>
            </a:r>
          </a:p>
          <a:p>
            <a:pPr algn="just"/>
            <a:r>
              <a:rPr lang="es-ES_tradnl" sz="1800" dirty="0" smtClean="0"/>
              <a:t>El </a:t>
            </a:r>
            <a:r>
              <a:rPr lang="es-ES_tradnl" sz="1800" dirty="0"/>
              <a:t>aspecto psicológico adquiere una gran importancia en cualquier modalidad deportiva, siendo de gran relevancia el conocimiento de las variables psicológicas que influyen en el rendimiento del deportista.</a:t>
            </a:r>
          </a:p>
          <a:p>
            <a:r>
              <a:rPr lang="es-ES_tradnl" sz="1800" dirty="0"/>
              <a:t> </a:t>
            </a:r>
          </a:p>
          <a:p>
            <a:pPr algn="just"/>
            <a:endParaRPr lang="es-ES_tradnl" sz="18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Tree>
    <p:extLst>
      <p:ext uri="{BB962C8B-B14F-4D97-AF65-F5344CB8AC3E}">
        <p14:creationId xmlns:p14="http://schemas.microsoft.com/office/powerpoint/2010/main" val="4239890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808298"/>
            <a:ext cx="7772809" cy="745234"/>
          </a:xfrm>
        </p:spPr>
        <p:txBody>
          <a:bodyPr>
            <a:normAutofit fontScale="90000"/>
          </a:bodyPr>
          <a:lstStyle/>
          <a:p>
            <a:r>
              <a:rPr lang="es-ES" sz="2400" b="1" dirty="0" smtClean="0"/>
              <a:t>2. VARIABLES PSICOL</a:t>
            </a:r>
            <a:r>
              <a:rPr lang="es-ES" sz="2400" b="1" dirty="0" smtClean="0"/>
              <a:t>ÓGICAS QUE INFLUYEN EN EL RENDIMIENTO DEL DEPORTISTA</a:t>
            </a:r>
            <a:endParaRPr lang="es-ES" sz="2400" b="1" dirty="0"/>
          </a:p>
        </p:txBody>
      </p:sp>
      <p:sp>
        <p:nvSpPr>
          <p:cNvPr id="3" name="Marcador de contenido 2"/>
          <p:cNvSpPr>
            <a:spLocks noGrp="1"/>
          </p:cNvSpPr>
          <p:nvPr>
            <p:ph idx="1"/>
          </p:nvPr>
        </p:nvSpPr>
        <p:spPr>
          <a:xfrm>
            <a:off x="613069" y="1334602"/>
            <a:ext cx="7772810" cy="3481873"/>
          </a:xfrm>
        </p:spPr>
        <p:txBody>
          <a:bodyPr>
            <a:noAutofit/>
          </a:bodyPr>
          <a:lstStyle/>
          <a:p>
            <a:pPr marL="68580" indent="0" algn="just">
              <a:buNone/>
            </a:pPr>
            <a:endParaRPr lang="es-ES_tradnl" sz="1700" dirty="0"/>
          </a:p>
          <a:p>
            <a:pPr algn="just"/>
            <a:r>
              <a:rPr lang="es-ES_tradnl" sz="1700" dirty="0"/>
              <a:t>El rendimiento deportivo es el resultado de la integración de las capacidades físicas (fuerza, velocidad, resistencia, equilibrio, coordinación, etc.), técnicas (dominio de las destrezas técnicas de la modalidad deportiva), estratégico-tácticas (toma de decisiones, visión de juego, etc.) y destrezas psicológicas (capacidad para mantener la concentración, niveles de activación, autoconfianza, cohesión de equipo, </a:t>
            </a:r>
            <a:r>
              <a:rPr lang="es-ES_tradnl" sz="1700" dirty="0" err="1"/>
              <a:t>etc</a:t>
            </a:r>
            <a:r>
              <a:rPr lang="es-ES_tradnl" sz="1700" dirty="0"/>
              <a:t>) del deportista.</a:t>
            </a:r>
          </a:p>
          <a:p>
            <a:pPr algn="just"/>
            <a:r>
              <a:rPr lang="es-ES_tradnl" sz="1700" dirty="0"/>
              <a:t>Aunque a nivel físico, técnico o táctico-estratégico los deportistas pueden distinguirse entre sí, la diferencia a nivel de élite es menor, y el dominio y manejo de las habilidades psicológicas adquiere una gran importancia a la hora de explicar las variaciones en sus rendimientos o el distinto rendimiento demostrado por un mismo deportista en dos momentos diferentes. Por tanto, estos deportistas tendrán que prestar especial atención a los más mínimos detalles, que serán los que, a largo plazo, marcarán la diferencia entre conseguir éxito o quedarse a las puertas de conseguirlo.</a:t>
            </a:r>
          </a:p>
          <a:p>
            <a:pPr marL="68580" indent="0" algn="just">
              <a:buNone/>
            </a:pPr>
            <a:endParaRPr lang="es-ES_tradnl" sz="1700" dirty="0"/>
          </a:p>
          <a:p>
            <a:pPr algn="just"/>
            <a:endParaRPr lang="es-ES_tradnl" sz="17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Tree>
    <p:extLst>
      <p:ext uri="{BB962C8B-B14F-4D97-AF65-F5344CB8AC3E}">
        <p14:creationId xmlns:p14="http://schemas.microsoft.com/office/powerpoint/2010/main" val="3059110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808298"/>
            <a:ext cx="7772809" cy="745234"/>
          </a:xfrm>
        </p:spPr>
        <p:txBody>
          <a:bodyPr>
            <a:normAutofit fontScale="90000"/>
          </a:bodyPr>
          <a:lstStyle/>
          <a:p>
            <a:r>
              <a:rPr lang="es-ES" sz="2400" b="1" dirty="0" smtClean="0"/>
              <a:t>2. VARIABLES PSICOL</a:t>
            </a:r>
            <a:r>
              <a:rPr lang="es-ES" sz="2400" b="1" dirty="0" smtClean="0"/>
              <a:t>ÓGICAS QUE INFLUYEN EN EL RENDIMIENTO DEL DEPORTISTA</a:t>
            </a:r>
            <a:endParaRPr lang="es-ES" sz="2400" b="1" dirty="0"/>
          </a:p>
        </p:txBody>
      </p:sp>
      <p:sp>
        <p:nvSpPr>
          <p:cNvPr id="3" name="Marcador de contenido 2"/>
          <p:cNvSpPr>
            <a:spLocks noGrp="1"/>
          </p:cNvSpPr>
          <p:nvPr>
            <p:ph idx="1"/>
          </p:nvPr>
        </p:nvSpPr>
        <p:spPr>
          <a:xfrm>
            <a:off x="372219" y="1334602"/>
            <a:ext cx="8057450" cy="3481873"/>
          </a:xfrm>
        </p:spPr>
        <p:txBody>
          <a:bodyPr>
            <a:noAutofit/>
          </a:bodyPr>
          <a:lstStyle/>
          <a:p>
            <a:pPr marL="68580" indent="0" algn="just">
              <a:buNone/>
            </a:pPr>
            <a:endParaRPr lang="es-ES_tradnl" sz="1600" dirty="0"/>
          </a:p>
          <a:p>
            <a:pPr algn="just"/>
            <a:r>
              <a:rPr lang="es-ES_tradnl" sz="1600" dirty="0"/>
              <a:t>Así pues, el aspecto psicológico adquiere aquí una gran importancia en cualquier modalidad deportiva, siendo de gran relevancia el conocimiento de dichas variables para conocer de qué forman afectan al rendimiento del deportista, pudiendo así intervenir sobre ellas en las sesiones de entrenamiento y durante las competiciones, como medio para conseguir una optimización en su juego y resultados. Durante muchos años, bastantes investigadores han tratado de saber con certeza si realmente las variables psicológicas influyen sobre el rendimiento de los deportistas de alto rendimiento y, si es así, cuáles y en qué medida (</a:t>
            </a:r>
            <a:r>
              <a:rPr lang="es-ES_tradnl" sz="1600" dirty="0" err="1"/>
              <a:t>Ezquerro</a:t>
            </a:r>
            <a:r>
              <a:rPr lang="es-ES_tradnl" sz="1600" dirty="0"/>
              <a:t>, 2008; García, Sánchez-Alcaraz, Gómez, López y Díaz, 2012; Ruiz, 2008)</a:t>
            </a:r>
            <a:r>
              <a:rPr lang="es-ES_tradnl" sz="1600" dirty="0" smtClean="0"/>
              <a:t>.</a:t>
            </a:r>
            <a:endParaRPr lang="es-ES_tradnl" sz="1600" dirty="0"/>
          </a:p>
          <a:p>
            <a:pPr algn="just"/>
            <a:r>
              <a:rPr lang="es-ES_tradnl" sz="1600" dirty="0"/>
              <a:t>Los estudios de Ruiz y Lorenzo (2008), analizan la influencia de determinadas habilidades psicológicas en el pádel. Los resultados muestran que los jugadores de pádel presentan valores más altos en las variables de motivación, influencia de la evaluación del rendimiento y cohesión de equipo, y valores bajos en las variables de habilidad mental y control del estrés, sin encontrar diferencias significativas entre hombres y mujeres. Sin embargo, es necesario llevar a cabo más estudios que analicen un número mayor de </a:t>
            </a:r>
            <a:r>
              <a:rPr lang="es-ES_tradnl" sz="1600" dirty="0" smtClean="0"/>
              <a:t>caracter</a:t>
            </a:r>
            <a:r>
              <a:rPr lang="es-ES_tradnl" sz="1600" dirty="0" smtClean="0"/>
              <a:t>ís</a:t>
            </a:r>
            <a:r>
              <a:rPr lang="es-ES_tradnl" sz="1600" dirty="0" smtClean="0"/>
              <a:t>ticas </a:t>
            </a:r>
            <a:r>
              <a:rPr lang="es-ES_tradnl" sz="1600" dirty="0"/>
              <a:t>psicológicas, y a qué nivel influyen en los jugadores de pádel, tanto en jugadores amateurs como profesionales.</a:t>
            </a:r>
          </a:p>
          <a:p>
            <a:pPr marL="68580" indent="0" algn="just">
              <a:buNone/>
            </a:pPr>
            <a:endParaRPr lang="es-ES_tradnl" sz="16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Tree>
    <p:extLst>
      <p:ext uri="{BB962C8B-B14F-4D97-AF65-F5344CB8AC3E}">
        <p14:creationId xmlns:p14="http://schemas.microsoft.com/office/powerpoint/2010/main" val="778040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3. LA MOTIVACI</a:t>
            </a:r>
            <a:r>
              <a:rPr lang="es-ES" sz="2400" b="1" dirty="0" smtClean="0"/>
              <a:t>ÓN</a:t>
            </a:r>
            <a:endParaRPr lang="es-ES" sz="2400" b="1" dirty="0"/>
          </a:p>
        </p:txBody>
      </p:sp>
      <p:sp>
        <p:nvSpPr>
          <p:cNvPr id="3" name="Marcador de contenido 2"/>
          <p:cNvSpPr>
            <a:spLocks noGrp="1"/>
          </p:cNvSpPr>
          <p:nvPr>
            <p:ph idx="1"/>
          </p:nvPr>
        </p:nvSpPr>
        <p:spPr>
          <a:xfrm>
            <a:off x="372219" y="1847664"/>
            <a:ext cx="8057450" cy="3481873"/>
          </a:xfrm>
        </p:spPr>
        <p:txBody>
          <a:bodyPr>
            <a:noAutofit/>
          </a:bodyPr>
          <a:lstStyle/>
          <a:p>
            <a:pPr algn="just"/>
            <a:r>
              <a:rPr lang="es-ES_tradnl" sz="1700" dirty="0"/>
              <a:t>La </a:t>
            </a:r>
            <a:r>
              <a:rPr lang="es-ES_tradnl" sz="1700" b="1" dirty="0"/>
              <a:t>motivación</a:t>
            </a:r>
            <a:r>
              <a:rPr lang="es-ES_tradnl" sz="1700" dirty="0"/>
              <a:t> es un elemento clave para lograr el compromiso y la adherencia al deporte, ya que es el más importante e inmediato determinante del comportamiento humano (</a:t>
            </a:r>
            <a:r>
              <a:rPr lang="es-ES_tradnl" sz="1700" dirty="0" err="1"/>
              <a:t>Iso-Ahola</a:t>
            </a:r>
            <a:r>
              <a:rPr lang="es-ES_tradnl" sz="1700" dirty="0"/>
              <a:t> y St. Clair, 2000), pues lo despierta, le da energía, lo dirige y lo regula (Murray, 1964; Roberts, 2001), siendo por lo tanto un mecanismo psicológico que gobierna la dirección, intensidad y persistencia de la conducta (</a:t>
            </a:r>
            <a:r>
              <a:rPr lang="es-ES_tradnl" sz="1700" dirty="0" err="1"/>
              <a:t>Sage</a:t>
            </a:r>
            <a:r>
              <a:rPr lang="es-ES_tradnl" sz="1700" dirty="0"/>
              <a:t>, 1977)</a:t>
            </a:r>
            <a:r>
              <a:rPr lang="es-ES_tradnl" sz="1700" dirty="0" smtClean="0"/>
              <a:t>.</a:t>
            </a:r>
          </a:p>
          <a:p>
            <a:pPr marL="68580" indent="0" algn="just">
              <a:buNone/>
            </a:pPr>
            <a:r>
              <a:rPr lang="es-ES_tradnl" sz="1700" dirty="0"/>
              <a:t> </a:t>
            </a:r>
          </a:p>
          <a:p>
            <a:pPr algn="just"/>
            <a:r>
              <a:rPr lang="es-ES_tradnl" sz="1700" dirty="0" smtClean="0"/>
              <a:t>De </a:t>
            </a:r>
            <a:r>
              <a:rPr lang="es-ES_tradnl" sz="1700" dirty="0"/>
              <a:t>este modo, puede definirse la motivación hacia el deporte como  </a:t>
            </a:r>
            <a:r>
              <a:rPr lang="es-ES_tradnl" sz="1700" i="1" dirty="0"/>
              <a:t>el conjunto de factores de tipo social, ambiental y personal; que cuando interaccionan determinan la elección de una actitud deportiva u otra, la intensidad con que se practica, la persistencia y el rendimiento</a:t>
            </a:r>
            <a:r>
              <a:rPr lang="es-ES_tradnl" sz="1700" dirty="0"/>
              <a:t> (</a:t>
            </a:r>
            <a:r>
              <a:rPr lang="es-ES_tradnl" sz="1700" dirty="0" err="1"/>
              <a:t>Escartí</a:t>
            </a:r>
            <a:r>
              <a:rPr lang="es-ES_tradnl" sz="1700" dirty="0"/>
              <a:t> y </a:t>
            </a:r>
            <a:r>
              <a:rPr lang="es-ES_tradnl" sz="1700" dirty="0" err="1"/>
              <a:t>Cervelló</a:t>
            </a:r>
            <a:r>
              <a:rPr lang="es-ES_tradnl" sz="1700" dirty="0"/>
              <a:t>, 1994). Diferentes autores afirman que el nivel de motivación del deportista puede estar determinado por las características individuales de cada persona, por el contexto o situación o por una interacción de ambos factores (</a:t>
            </a:r>
            <a:r>
              <a:rPr lang="es-ES_tradnl" sz="1700" dirty="0" err="1"/>
              <a:t>Olmedilla</a:t>
            </a:r>
            <a:r>
              <a:rPr lang="es-ES_tradnl" sz="1700" dirty="0"/>
              <a:t> y Garcés de los </a:t>
            </a:r>
            <a:r>
              <a:rPr lang="es-ES_tradnl" sz="1700" dirty="0" err="1"/>
              <a:t>Fayos</a:t>
            </a:r>
            <a:r>
              <a:rPr lang="es-ES_tradnl" sz="1700" dirty="0"/>
              <a:t>, 2002).</a:t>
            </a:r>
          </a:p>
          <a:p>
            <a:pPr marL="68580" indent="0" algn="just">
              <a:buNone/>
            </a:pPr>
            <a:endParaRPr lang="es-ES_tradnl" sz="16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69741"/>
            <a:ext cx="1926053" cy="369332"/>
          </a:xfrm>
          <a:prstGeom prst="rect">
            <a:avLst/>
          </a:prstGeom>
          <a:noFill/>
        </p:spPr>
        <p:txBody>
          <a:bodyPr wrap="none" rtlCol="0">
            <a:spAutoFit/>
          </a:bodyPr>
          <a:lstStyle/>
          <a:p>
            <a:r>
              <a:rPr lang="es-ES" b="1" dirty="0" smtClean="0"/>
              <a:t>3.1. DEFINICI</a:t>
            </a:r>
            <a:r>
              <a:rPr lang="es-ES" b="1" dirty="0" smtClean="0"/>
              <a:t>ÓN</a:t>
            </a:r>
            <a:endParaRPr lang="es-ES" b="1" dirty="0"/>
          </a:p>
        </p:txBody>
      </p:sp>
    </p:spTree>
    <p:extLst>
      <p:ext uri="{BB962C8B-B14F-4D97-AF65-F5344CB8AC3E}">
        <p14:creationId xmlns:p14="http://schemas.microsoft.com/office/powerpoint/2010/main" val="4193609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3. LA MOTIVACI</a:t>
            </a:r>
            <a:r>
              <a:rPr lang="es-ES" sz="2400" b="1" dirty="0" smtClean="0"/>
              <a:t>ÓN</a:t>
            </a:r>
            <a:endParaRPr lang="es-ES" sz="2400" b="1" dirty="0"/>
          </a:p>
        </p:txBody>
      </p:sp>
      <p:sp>
        <p:nvSpPr>
          <p:cNvPr id="3" name="Marcador de contenido 2"/>
          <p:cNvSpPr>
            <a:spLocks noGrp="1"/>
          </p:cNvSpPr>
          <p:nvPr>
            <p:ph idx="1"/>
          </p:nvPr>
        </p:nvSpPr>
        <p:spPr>
          <a:xfrm>
            <a:off x="372219" y="1847664"/>
            <a:ext cx="8057450" cy="3481873"/>
          </a:xfrm>
        </p:spPr>
        <p:txBody>
          <a:bodyPr>
            <a:noAutofit/>
          </a:bodyPr>
          <a:lstStyle/>
          <a:p>
            <a:pPr algn="just"/>
            <a:r>
              <a:rPr lang="es-ES_tradnl" sz="1700" dirty="0"/>
              <a:t>La </a:t>
            </a:r>
            <a:r>
              <a:rPr lang="es-ES_tradnl" sz="1700" b="1" dirty="0"/>
              <a:t>motivación</a:t>
            </a:r>
            <a:r>
              <a:rPr lang="es-ES_tradnl" sz="1700" dirty="0"/>
              <a:t> es un elemento clave para lograr el compromiso y la adherencia al deporte, ya que es el más importante e inmediato determinante del comportamiento humano (</a:t>
            </a:r>
            <a:r>
              <a:rPr lang="es-ES_tradnl" sz="1700" dirty="0" err="1"/>
              <a:t>Iso-Ahola</a:t>
            </a:r>
            <a:r>
              <a:rPr lang="es-ES_tradnl" sz="1700" dirty="0"/>
              <a:t> y St. Clair, 2000), pues lo despierta, le da energía, lo dirige y lo regula (Murray, 1964; Roberts, 2001), siendo por lo tanto un mecanismo psicológico que gobierna la dirección, intensidad y persistencia de la conducta (</a:t>
            </a:r>
            <a:r>
              <a:rPr lang="es-ES_tradnl" sz="1700" dirty="0" err="1"/>
              <a:t>Sage</a:t>
            </a:r>
            <a:r>
              <a:rPr lang="es-ES_tradnl" sz="1700" dirty="0"/>
              <a:t>, 1977)</a:t>
            </a:r>
            <a:r>
              <a:rPr lang="es-ES_tradnl" sz="1700" dirty="0" smtClean="0"/>
              <a:t>.</a:t>
            </a:r>
          </a:p>
          <a:p>
            <a:pPr marL="68580" indent="0" algn="just">
              <a:buNone/>
            </a:pPr>
            <a:r>
              <a:rPr lang="es-ES_tradnl" sz="1700" dirty="0"/>
              <a:t> </a:t>
            </a:r>
          </a:p>
          <a:p>
            <a:pPr algn="just"/>
            <a:r>
              <a:rPr lang="es-ES_tradnl" sz="1700" dirty="0" smtClean="0"/>
              <a:t>De </a:t>
            </a:r>
            <a:r>
              <a:rPr lang="es-ES_tradnl" sz="1700" dirty="0"/>
              <a:t>este modo, puede definirse la motivación hacia el deporte como  </a:t>
            </a:r>
            <a:r>
              <a:rPr lang="es-ES_tradnl" sz="1700" i="1" dirty="0"/>
              <a:t>el conjunto de factores de tipo social, ambiental y personal; que cuando interaccionan determinan la elección de una actitud deportiva u otra, la intensidad con que se practica, la persistencia y el rendimiento</a:t>
            </a:r>
            <a:r>
              <a:rPr lang="es-ES_tradnl" sz="1700" dirty="0"/>
              <a:t> (</a:t>
            </a:r>
            <a:r>
              <a:rPr lang="es-ES_tradnl" sz="1700" dirty="0" err="1"/>
              <a:t>Escartí</a:t>
            </a:r>
            <a:r>
              <a:rPr lang="es-ES_tradnl" sz="1700" dirty="0"/>
              <a:t> y </a:t>
            </a:r>
            <a:r>
              <a:rPr lang="es-ES_tradnl" sz="1700" dirty="0" err="1"/>
              <a:t>Cervelló</a:t>
            </a:r>
            <a:r>
              <a:rPr lang="es-ES_tradnl" sz="1700" dirty="0"/>
              <a:t>, 1994). Diferentes autores afirman que el nivel de motivación del deportista puede estar determinado por las características individuales de cada persona, por el contexto o situación o por una interacción de ambos factores (</a:t>
            </a:r>
            <a:r>
              <a:rPr lang="es-ES_tradnl" sz="1700" dirty="0" err="1"/>
              <a:t>Olmedilla</a:t>
            </a:r>
            <a:r>
              <a:rPr lang="es-ES_tradnl" sz="1700" dirty="0"/>
              <a:t> y Garcés de los </a:t>
            </a:r>
            <a:r>
              <a:rPr lang="es-ES_tradnl" sz="1700" dirty="0" err="1"/>
              <a:t>Fayos</a:t>
            </a:r>
            <a:r>
              <a:rPr lang="es-ES_tradnl" sz="1700" dirty="0"/>
              <a:t>, 2002).</a:t>
            </a:r>
          </a:p>
          <a:p>
            <a:pPr marL="68580" indent="0" algn="just">
              <a:buNone/>
            </a:pPr>
            <a:endParaRPr lang="es-ES_tradnl" sz="16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69741"/>
            <a:ext cx="1926053" cy="369332"/>
          </a:xfrm>
          <a:prstGeom prst="rect">
            <a:avLst/>
          </a:prstGeom>
          <a:noFill/>
        </p:spPr>
        <p:txBody>
          <a:bodyPr wrap="none" rtlCol="0">
            <a:spAutoFit/>
          </a:bodyPr>
          <a:lstStyle/>
          <a:p>
            <a:r>
              <a:rPr lang="es-ES" b="1" dirty="0" smtClean="0"/>
              <a:t>3.1. DEFINICI</a:t>
            </a:r>
            <a:r>
              <a:rPr lang="es-ES" b="1" dirty="0" smtClean="0"/>
              <a:t>ÓN</a:t>
            </a:r>
            <a:endParaRPr lang="es-ES" b="1" dirty="0"/>
          </a:p>
        </p:txBody>
      </p:sp>
    </p:spTree>
    <p:extLst>
      <p:ext uri="{BB962C8B-B14F-4D97-AF65-F5344CB8AC3E}">
        <p14:creationId xmlns:p14="http://schemas.microsoft.com/office/powerpoint/2010/main" val="3946851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3. LA MOTIVACI</a:t>
            </a:r>
            <a:r>
              <a:rPr lang="es-ES" sz="2400" b="1" dirty="0" smtClean="0"/>
              <a:t>ÓN</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600" dirty="0"/>
              <a:t>La </a:t>
            </a:r>
            <a:r>
              <a:rPr lang="es-ES_tradnl" sz="1600" b="1" dirty="0"/>
              <a:t>teoría de las metas de logro</a:t>
            </a:r>
            <a:r>
              <a:rPr lang="es-ES_tradnl" sz="1600" dirty="0"/>
              <a:t> (</a:t>
            </a:r>
            <a:r>
              <a:rPr lang="es-ES_tradnl" sz="1600" dirty="0" err="1"/>
              <a:t>Nicholls</a:t>
            </a:r>
            <a:r>
              <a:rPr lang="es-ES_tradnl" sz="1600" dirty="0"/>
              <a:t>, 1984), establece que la meta principal de un individuo en contextos de logro es demostrar habilidad, existiendo dos concepciones de la misma que se crean por influencia social; </a:t>
            </a:r>
            <a:r>
              <a:rPr lang="es-ES_tradnl" sz="1600" i="1" dirty="0"/>
              <a:t>la orientación hacia el ego o resultado</a:t>
            </a:r>
            <a:r>
              <a:rPr lang="es-ES_tradnl" sz="1600" dirty="0"/>
              <a:t> y la </a:t>
            </a:r>
            <a:r>
              <a:rPr lang="es-ES_tradnl" sz="1600" i="1" dirty="0"/>
              <a:t>orientación hacia la tarea o maestría</a:t>
            </a:r>
            <a:r>
              <a:rPr lang="es-ES_tradnl" sz="1600" dirty="0"/>
              <a:t>. En primer lugar, con respecto a la orientación al ego, el enfoque se centra sobre el resultado y juzgan su nivel de competencia basándose en comparaciones con otros; y en segundo lugar, en el caso de la orientación hacia la tarea, el rendimiento es evaluado en términos de aprendizaje y dominio personal (</a:t>
            </a:r>
            <a:r>
              <a:rPr lang="es-ES_tradnl" sz="1600" dirty="0" err="1"/>
              <a:t>Nicholls</a:t>
            </a:r>
            <a:r>
              <a:rPr lang="es-ES_tradnl" sz="1600" dirty="0"/>
              <a:t>, 1984). Diferentes estudios han demostrado que los deportistas con altos niveles de motivación hacia el ego o resultado pueden presentar efectos negativos sobre su satisfacción o participación deportiva (Duda, 2001; </a:t>
            </a:r>
            <a:r>
              <a:rPr lang="es-ES_tradnl" sz="1600" dirty="0" err="1"/>
              <a:t>Vallerand</a:t>
            </a:r>
            <a:r>
              <a:rPr lang="es-ES_tradnl" sz="1600" dirty="0"/>
              <a:t>, </a:t>
            </a:r>
            <a:r>
              <a:rPr lang="es-ES_tradnl" sz="1600" dirty="0" err="1"/>
              <a:t>Deci</a:t>
            </a:r>
            <a:r>
              <a:rPr lang="es-ES_tradnl" sz="1600" dirty="0"/>
              <a:t> y </a:t>
            </a:r>
            <a:r>
              <a:rPr lang="es-ES_tradnl" sz="1600" dirty="0" err="1"/>
              <a:t>Ryan</a:t>
            </a:r>
            <a:r>
              <a:rPr lang="es-ES_tradnl" sz="1600" dirty="0"/>
              <a:t>, 1987). En este sentido, </a:t>
            </a:r>
            <a:r>
              <a:rPr lang="es-ES_tradnl" sz="1600" dirty="0" err="1"/>
              <a:t>Cecchini</a:t>
            </a:r>
            <a:r>
              <a:rPr lang="es-ES_tradnl" sz="1600" dirty="0"/>
              <a:t> y Peña (2005), tras examinar las repercusiones de la orientación motivacional sobre la conducta, afirmaron que los sujetos motivados hacia la tarea asocian la práctica deportiva con la diversión y el esfuerzo, mientras que los sujetos motivados hacia el ego la relacionan con ansiedad, desinterés-pasividad, comportamientos agresivos y violación de reglas en situaciones deportivas, y que a la larga puede producir la aparición de </a:t>
            </a:r>
            <a:r>
              <a:rPr lang="es-ES_tradnl" sz="1600" dirty="0" err="1"/>
              <a:t>burnout</a:t>
            </a:r>
            <a:r>
              <a:rPr lang="es-ES_tradnl" sz="1600" dirty="0"/>
              <a:t> en los deportistas (</a:t>
            </a:r>
            <a:r>
              <a:rPr lang="es-ES_tradnl" sz="1600" dirty="0" err="1"/>
              <a:t>Gould</a:t>
            </a:r>
            <a:r>
              <a:rPr lang="es-ES_tradnl" sz="1600" dirty="0"/>
              <a:t>, 1996).</a:t>
            </a:r>
          </a:p>
          <a:p>
            <a:pPr marL="68580" indent="0" algn="just">
              <a:buNone/>
            </a:pPr>
            <a:endParaRPr lang="es-ES_tradnl" sz="16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228178" cy="369332"/>
          </a:xfrm>
          <a:prstGeom prst="rect">
            <a:avLst/>
          </a:prstGeom>
          <a:noFill/>
        </p:spPr>
        <p:txBody>
          <a:bodyPr wrap="none" rtlCol="0">
            <a:spAutoFit/>
          </a:bodyPr>
          <a:lstStyle/>
          <a:p>
            <a:r>
              <a:rPr lang="es-ES" b="1" dirty="0" smtClean="0"/>
              <a:t>3.2. TEOR</a:t>
            </a:r>
            <a:r>
              <a:rPr lang="es-ES" b="1" dirty="0" smtClean="0"/>
              <a:t>ÍA DE LAS METAS DE LOGRO</a:t>
            </a:r>
            <a:endParaRPr lang="es-ES" b="1" dirty="0"/>
          </a:p>
        </p:txBody>
      </p:sp>
    </p:spTree>
    <p:extLst>
      <p:ext uri="{BB962C8B-B14F-4D97-AF65-F5344CB8AC3E}">
        <p14:creationId xmlns:p14="http://schemas.microsoft.com/office/powerpoint/2010/main" val="3946851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3. LA MOTIVACI</a:t>
            </a:r>
            <a:r>
              <a:rPr lang="es-ES" sz="2400" b="1" dirty="0" smtClean="0"/>
              <a:t>ÓN</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600" dirty="0"/>
              <a:t>La </a:t>
            </a:r>
            <a:r>
              <a:rPr lang="es-ES_tradnl" sz="1600" b="1" dirty="0"/>
              <a:t>Teoría de la Autodeterminación</a:t>
            </a:r>
            <a:r>
              <a:rPr lang="es-ES_tradnl" sz="1600" dirty="0"/>
              <a:t> establece que la motivación es un </a:t>
            </a:r>
            <a:r>
              <a:rPr lang="es-ES_tradnl" sz="1600" dirty="0" err="1"/>
              <a:t>continuio</a:t>
            </a:r>
            <a:r>
              <a:rPr lang="es-ES_tradnl" sz="1600" dirty="0"/>
              <a:t>, caracterizado por diferentes niveles de autodeterminación, de tal forma que de más a menos </a:t>
            </a:r>
            <a:r>
              <a:rPr lang="es-ES_tradnl" sz="1600" dirty="0" err="1"/>
              <a:t>autodeterminada</a:t>
            </a:r>
            <a:r>
              <a:rPr lang="es-ES_tradnl" sz="1600" dirty="0"/>
              <a:t> encontramos la </a:t>
            </a:r>
            <a:r>
              <a:rPr lang="es-ES_tradnl" sz="1600" i="1" dirty="0"/>
              <a:t>motivación intrínseca, la motivación extrínseca y la </a:t>
            </a:r>
            <a:r>
              <a:rPr lang="es-ES_tradnl" sz="1600" i="1" dirty="0" err="1"/>
              <a:t>amotivación</a:t>
            </a:r>
            <a:r>
              <a:rPr lang="es-ES_tradnl" sz="1600" dirty="0"/>
              <a:t> (Moreno, </a:t>
            </a:r>
            <a:r>
              <a:rPr lang="es-ES_tradnl" sz="1600" dirty="0" err="1"/>
              <a:t>Cervelló</a:t>
            </a:r>
            <a:r>
              <a:rPr lang="es-ES_tradnl" sz="1600" dirty="0"/>
              <a:t> y González-Cutre, 2007). La motivación intrínseca procede de uno mismo, de su propio esfuerzo interior, por ser competente y tener la capacidad de decisión propia en su intento de dominar la tarea en cuestión (</a:t>
            </a:r>
            <a:r>
              <a:rPr lang="es-ES_tradnl" sz="1600" dirty="0" err="1"/>
              <a:t>Deci</a:t>
            </a:r>
            <a:r>
              <a:rPr lang="es-ES_tradnl" sz="1600" dirty="0"/>
              <a:t>, 1975). La motivación extrínseca procede de otras personas a través de los refuerzos positivos y negativos. Este tipo de motivación aparece cuando la persona percibe que la causa de su conducta es externa. Finalmente, la </a:t>
            </a:r>
            <a:r>
              <a:rPr lang="es-ES_tradnl" sz="1600" dirty="0" err="1"/>
              <a:t>amotivación</a:t>
            </a:r>
            <a:r>
              <a:rPr lang="es-ES_tradnl" sz="1600" dirty="0"/>
              <a:t> se caracteriza porque el sujeto no tiene intención de realizar algo y por tanto es probable que la actividad sea desorganizada y acompañada de sentimientos de frustración, miedo o depresión (</a:t>
            </a:r>
            <a:r>
              <a:rPr lang="es-ES_tradnl" sz="1600" dirty="0" err="1"/>
              <a:t>Ryan</a:t>
            </a:r>
            <a:r>
              <a:rPr lang="es-ES_tradnl" sz="1600" dirty="0"/>
              <a:t> y </a:t>
            </a:r>
            <a:r>
              <a:rPr lang="es-ES_tradnl" sz="1600" dirty="0" err="1"/>
              <a:t>Deci</a:t>
            </a:r>
            <a:r>
              <a:rPr lang="es-ES_tradnl" sz="1600" dirty="0"/>
              <a:t>, 2000). Diferentes estudios en deportistas han demostrado que la transmisión de un clima motivacional </a:t>
            </a:r>
            <a:r>
              <a:rPr lang="es-ES_tradnl" sz="1600" dirty="0" err="1"/>
              <a:t>implicante</a:t>
            </a:r>
            <a:r>
              <a:rPr lang="es-ES_tradnl" sz="1600" dirty="0"/>
              <a:t> a la tarea se relaciona positivamente con la motivación intrínseca de los sujetos, por lo que el objetivo del psicólogo, entrenador o padres del deportista será orientar los climas motivacionales hacia la tarea, así como aumentar la motivación intrínseca del jugador. </a:t>
            </a:r>
          </a:p>
          <a:p>
            <a:pPr marL="68580" indent="0" algn="just">
              <a:buNone/>
            </a:pPr>
            <a:endParaRPr lang="es-ES_tradnl" sz="16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629655" cy="369332"/>
          </a:xfrm>
          <a:prstGeom prst="rect">
            <a:avLst/>
          </a:prstGeom>
          <a:noFill/>
        </p:spPr>
        <p:txBody>
          <a:bodyPr wrap="none" rtlCol="0">
            <a:spAutoFit/>
          </a:bodyPr>
          <a:lstStyle/>
          <a:p>
            <a:r>
              <a:rPr lang="es-ES" b="1" dirty="0" smtClean="0"/>
              <a:t>3.3. TEOR</a:t>
            </a:r>
            <a:r>
              <a:rPr lang="es-ES" b="1" dirty="0" smtClean="0"/>
              <a:t>ÍA DE LA AUTODETERMINACIÓN</a:t>
            </a:r>
            <a:endParaRPr lang="es-ES" b="1" dirty="0"/>
          </a:p>
        </p:txBody>
      </p:sp>
    </p:spTree>
    <p:extLst>
      <p:ext uri="{BB962C8B-B14F-4D97-AF65-F5344CB8AC3E}">
        <p14:creationId xmlns:p14="http://schemas.microsoft.com/office/powerpoint/2010/main" val="901761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4. EL BURNOUT</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800" dirty="0"/>
              <a:t>El </a:t>
            </a:r>
            <a:r>
              <a:rPr lang="es-ES_tradnl" sz="1800" dirty="0" err="1"/>
              <a:t>burnout</a:t>
            </a:r>
            <a:r>
              <a:rPr lang="es-ES_tradnl" sz="1800" dirty="0"/>
              <a:t> se concibe como “</a:t>
            </a:r>
            <a:r>
              <a:rPr lang="es-ES_tradnl" sz="1800" i="1" dirty="0"/>
              <a:t>un síndrome tridimensional caracterizado por agotamiento emocional, despersonalización y reducida realización personal</a:t>
            </a:r>
            <a:r>
              <a:rPr lang="es-ES_tradnl" sz="1800" dirty="0"/>
              <a:t>” (</a:t>
            </a:r>
            <a:r>
              <a:rPr lang="es-ES_tradnl" sz="1800" dirty="0" err="1"/>
              <a:t>Maslach</a:t>
            </a:r>
            <a:r>
              <a:rPr lang="es-ES_tradnl" sz="1800" dirty="0"/>
              <a:t> y Jackson, 1981). El </a:t>
            </a:r>
            <a:r>
              <a:rPr lang="es-ES_tradnl" sz="1800" i="1" dirty="0"/>
              <a:t>agotamiento emocional</a:t>
            </a:r>
            <a:r>
              <a:rPr lang="es-ES_tradnl" sz="1800" dirty="0"/>
              <a:t>, siguiendo a Sarros (1988), hace referencia a las sensaciones de sobreesfuerzo físico y hastío emocional; la </a:t>
            </a:r>
            <a:r>
              <a:rPr lang="es-ES_tradnl" sz="1800" i="1" dirty="0"/>
              <a:t>despersonalización </a:t>
            </a:r>
            <a:r>
              <a:rPr lang="es-ES_tradnl" sz="1800" dirty="0"/>
              <a:t>supone el desarrollo de actitudes y respuestas cínicas hacia las personas que conforman el entorno; y la </a:t>
            </a:r>
            <a:r>
              <a:rPr lang="es-ES_tradnl" sz="1800" i="1" dirty="0"/>
              <a:t>reducida realización personal </a:t>
            </a:r>
            <a:r>
              <a:rPr lang="es-ES_tradnl" sz="1800" dirty="0"/>
              <a:t>conlleva la pérdida de confianza en la realización personal y la presencia de un negativo </a:t>
            </a:r>
            <a:r>
              <a:rPr lang="es-ES_tradnl" sz="1800" dirty="0" err="1"/>
              <a:t>autoconcepto</a:t>
            </a:r>
            <a:r>
              <a:rPr lang="es-ES_tradnl" sz="1800" dirty="0"/>
              <a:t> como resultado, muchas veces inadvertido, de las situaciones ingratas, tal y como explican Vives y Garcés de los </a:t>
            </a:r>
            <a:r>
              <a:rPr lang="es-ES_tradnl" sz="1800" dirty="0" err="1"/>
              <a:t>Fayos</a:t>
            </a:r>
            <a:r>
              <a:rPr lang="es-ES_tradnl" sz="1800" dirty="0"/>
              <a:t> (2004).</a:t>
            </a:r>
          </a:p>
          <a:p>
            <a:pPr marL="68580" indent="0" algn="just">
              <a:buNone/>
            </a:pPr>
            <a:endParaRPr lang="es-ES_tradnl" sz="1600" dirty="0"/>
          </a:p>
          <a:p>
            <a:pPr algn="just"/>
            <a:endParaRPr lang="es-ES_tradnl" sz="16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1938564" cy="369332"/>
          </a:xfrm>
          <a:prstGeom prst="rect">
            <a:avLst/>
          </a:prstGeom>
          <a:noFill/>
        </p:spPr>
        <p:txBody>
          <a:bodyPr wrap="none" rtlCol="0">
            <a:spAutoFit/>
          </a:bodyPr>
          <a:lstStyle/>
          <a:p>
            <a:r>
              <a:rPr lang="es-ES" b="1" dirty="0" smtClean="0"/>
              <a:t>4.1. DEFINICI</a:t>
            </a:r>
            <a:r>
              <a:rPr lang="es-ES" b="1" dirty="0" smtClean="0"/>
              <a:t>ÓN</a:t>
            </a:r>
            <a:endParaRPr lang="es-ES" b="1" dirty="0"/>
          </a:p>
        </p:txBody>
      </p:sp>
    </p:spTree>
    <p:extLst>
      <p:ext uri="{BB962C8B-B14F-4D97-AF65-F5344CB8AC3E}">
        <p14:creationId xmlns:p14="http://schemas.microsoft.com/office/powerpoint/2010/main" val="361451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4. EL BURNOUT</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600" dirty="0"/>
              <a:t>La proliferación de estudios sobre </a:t>
            </a:r>
            <a:r>
              <a:rPr lang="es-ES_tradnl" sz="1600" dirty="0" err="1"/>
              <a:t>burnout</a:t>
            </a:r>
            <a:r>
              <a:rPr lang="es-ES_tradnl" sz="1600" dirty="0"/>
              <a:t> puede encontrar su justificación en las consecuencias que éste acarrea en aquellos sujetos que lo padecen. En primer lugar, cabe destacar el abandono deportivo (Carlín y Garcés de los </a:t>
            </a:r>
            <a:r>
              <a:rPr lang="es-ES_tradnl" sz="1600" dirty="0" err="1"/>
              <a:t>Fayos</a:t>
            </a:r>
            <a:r>
              <a:rPr lang="es-ES_tradnl" sz="1600" dirty="0"/>
              <a:t>, 2010). La relación directa entre padecimiento prolongado de </a:t>
            </a:r>
            <a:r>
              <a:rPr lang="es-ES_tradnl" sz="1600" dirty="0" err="1"/>
              <a:t>burnout</a:t>
            </a:r>
            <a:r>
              <a:rPr lang="es-ES_tradnl" sz="1600" dirty="0"/>
              <a:t> y cese de la práctica deportiva ya ha sido ampliamente contrastada (Cantón, Mayor y </a:t>
            </a:r>
            <a:r>
              <a:rPr lang="es-ES_tradnl" sz="1600" dirty="0" err="1"/>
              <a:t>Pallarés</a:t>
            </a:r>
            <a:r>
              <a:rPr lang="es-ES_tradnl" sz="1600" dirty="0"/>
              <a:t>, 1995; Jiménez, Jara y García Montalvo, 1995; </a:t>
            </a:r>
            <a:r>
              <a:rPr lang="es-ES_tradnl" sz="1600" dirty="0" err="1"/>
              <a:t>Pallarés</a:t>
            </a:r>
            <a:r>
              <a:rPr lang="es-ES_tradnl" sz="1600" dirty="0"/>
              <a:t>, Cantón y Mayor, 1990). Análogamente, se presenta la disminución del rendimiento deportivo como efecto del </a:t>
            </a:r>
            <a:r>
              <a:rPr lang="es-ES_tradnl" sz="1600" dirty="0" err="1"/>
              <a:t>burnout</a:t>
            </a:r>
            <a:r>
              <a:rPr lang="es-ES_tradnl" sz="1600" dirty="0"/>
              <a:t> (</a:t>
            </a:r>
            <a:r>
              <a:rPr lang="es-ES_tradnl" sz="1600" dirty="0" err="1"/>
              <a:t>Cohn</a:t>
            </a:r>
            <a:r>
              <a:rPr lang="es-ES_tradnl" sz="1600" dirty="0"/>
              <a:t>, 1990; Sierra, 2008). En este sentido, se ha constatado una relación positiva entre los niveles de </a:t>
            </a:r>
            <a:r>
              <a:rPr lang="es-ES_tradnl" sz="1600" dirty="0" err="1"/>
              <a:t>burnout</a:t>
            </a:r>
            <a:r>
              <a:rPr lang="es-ES_tradnl" sz="1600" dirty="0"/>
              <a:t> experimentados y el grado de desarrollo de la orientación hacia el ego (</a:t>
            </a:r>
            <a:r>
              <a:rPr lang="es-ES_tradnl" sz="1600" dirty="0" err="1"/>
              <a:t>Cervelló</a:t>
            </a:r>
            <a:r>
              <a:rPr lang="es-ES_tradnl" sz="1600" dirty="0"/>
              <a:t>, 2003; </a:t>
            </a:r>
            <a:r>
              <a:rPr lang="es-ES_tradnl" sz="1600" dirty="0" err="1"/>
              <a:t>Lemyre</a:t>
            </a:r>
            <a:r>
              <a:rPr lang="es-ES_tradnl" sz="1600" dirty="0"/>
              <a:t>, Hall y Roberts, 2008). Además, también se quiere hacer una breve mención a los estudios de otras variables que se relacionan con el </a:t>
            </a:r>
            <a:r>
              <a:rPr lang="es-ES_tradnl" sz="1600" dirty="0" err="1"/>
              <a:t>burnout</a:t>
            </a:r>
            <a:r>
              <a:rPr lang="es-ES_tradnl" sz="1600" dirty="0"/>
              <a:t>, a saber: estrés, fatiga, insomnio, dolores de cabeza, problemas de sociabilidad, baja autoestima y dificultades para concentrarse (</a:t>
            </a:r>
            <a:r>
              <a:rPr lang="es-ES_tradnl" sz="1600" dirty="0" err="1"/>
              <a:t>Cresswell</a:t>
            </a:r>
            <a:r>
              <a:rPr lang="es-ES_tradnl" sz="1600" dirty="0"/>
              <a:t> y </a:t>
            </a:r>
            <a:r>
              <a:rPr lang="es-ES_tradnl" sz="1600" dirty="0" err="1"/>
              <a:t>Eklund</a:t>
            </a:r>
            <a:r>
              <a:rPr lang="es-ES_tradnl" sz="1600" dirty="0"/>
              <a:t>, 2005; </a:t>
            </a:r>
            <a:r>
              <a:rPr lang="es-ES_tradnl" sz="1600" dirty="0" err="1"/>
              <a:t>Maslach</a:t>
            </a:r>
            <a:r>
              <a:rPr lang="es-ES_tradnl" sz="1600" dirty="0"/>
              <a:t> y Jackson, 1986; </a:t>
            </a:r>
            <a:r>
              <a:rPr lang="es-ES_tradnl" sz="1600" dirty="0" err="1"/>
              <a:t>Raedeke</a:t>
            </a:r>
            <a:r>
              <a:rPr lang="es-ES_tradnl" sz="1600" dirty="0"/>
              <a:t> y Smith, 2004; </a:t>
            </a:r>
            <a:r>
              <a:rPr lang="es-ES_tradnl" sz="1600" dirty="0" err="1"/>
              <a:t>Tutte</a:t>
            </a:r>
            <a:r>
              <a:rPr lang="es-ES_tradnl" sz="1600" dirty="0"/>
              <a:t> y Suero, 2009) así como insatisfacción con el estilo de vida que mantiene, insatisfacción con su rol relacionado con el deporte, expectativas incumplidas, o sentimientos de aislamiento (Garcés de los </a:t>
            </a:r>
            <a:r>
              <a:rPr lang="es-ES_tradnl" sz="1600" dirty="0" err="1"/>
              <a:t>Fayos</a:t>
            </a:r>
            <a:r>
              <a:rPr lang="es-ES_tradnl" sz="1600" dirty="0"/>
              <a:t>, De </a:t>
            </a:r>
            <a:r>
              <a:rPr lang="es-ES_tradnl" sz="1600" dirty="0" err="1"/>
              <a:t>Francsico</a:t>
            </a:r>
            <a:r>
              <a:rPr lang="es-ES_tradnl" sz="1600" dirty="0"/>
              <a:t> y Arce, 2012).</a:t>
            </a:r>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112875" cy="369332"/>
          </a:xfrm>
          <a:prstGeom prst="rect">
            <a:avLst/>
          </a:prstGeom>
          <a:noFill/>
        </p:spPr>
        <p:txBody>
          <a:bodyPr wrap="none" rtlCol="0">
            <a:spAutoFit/>
          </a:bodyPr>
          <a:lstStyle/>
          <a:p>
            <a:r>
              <a:rPr lang="es-ES" b="1" dirty="0" smtClean="0"/>
              <a:t>4.2. CONSECUENCIAS DEL BURNOUT</a:t>
            </a:r>
            <a:endParaRPr lang="es-ES" b="1" dirty="0"/>
          </a:p>
        </p:txBody>
      </p:sp>
    </p:spTree>
    <p:extLst>
      <p:ext uri="{BB962C8B-B14F-4D97-AF65-F5344CB8AC3E}">
        <p14:creationId xmlns:p14="http://schemas.microsoft.com/office/powerpoint/2010/main" val="351992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4. EL BURNOUT</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700" dirty="0"/>
              <a:t>Para la tarea de prevención de esta patología en los jugadores de pádel, es muy importante la figura del entrenador y del psicólogo/a,</a:t>
            </a:r>
            <a:r>
              <a:rPr lang="es-ES_tradnl" sz="1700" b="1" dirty="0"/>
              <a:t> </a:t>
            </a:r>
            <a:r>
              <a:rPr lang="es-ES_tradnl" sz="1700" dirty="0"/>
              <a:t>en la detección de conductas y variables que pueden ser </a:t>
            </a:r>
            <a:r>
              <a:rPr lang="es-ES_tradnl" sz="1700" dirty="0" err="1"/>
              <a:t>predictoras</a:t>
            </a:r>
            <a:r>
              <a:rPr lang="es-ES_tradnl" sz="1700" dirty="0"/>
              <a:t> del síndrome, ya que los sujetos que lo padecen no están en condiciones de reconocer su significado y no buscan ayuda hasta que las dificultades o la angustia los supera (De </a:t>
            </a:r>
            <a:r>
              <a:rPr lang="es-ES_tradnl" sz="1700" dirty="0" err="1"/>
              <a:t>Cos</a:t>
            </a:r>
            <a:r>
              <a:rPr lang="es-ES_tradnl" sz="1700" dirty="0"/>
              <a:t> y </a:t>
            </a:r>
            <a:r>
              <a:rPr lang="es-ES_tradnl" sz="1700" dirty="0" err="1"/>
              <a:t>Mizrahi</a:t>
            </a:r>
            <a:r>
              <a:rPr lang="es-ES_tradnl" sz="1700" dirty="0"/>
              <a:t>, 2007). Del mismo modo, es necesario aplicar un conjunto de acciones conjuntas en la prevención de estas variables, sin olvidar que no todos los deportistas responden de la misma manera ante el estrés, influenciados por las características de su personalidad. Dichas variables </a:t>
            </a:r>
            <a:r>
              <a:rPr lang="es-ES_tradnl" sz="1700" dirty="0" err="1"/>
              <a:t>predictoras</a:t>
            </a:r>
            <a:r>
              <a:rPr lang="es-ES_tradnl" sz="1700" dirty="0"/>
              <a:t> y acciones se recogen a continuación en la Tabla 1, adaptada del estudio de Salgado, Rivas y García (2011).</a:t>
            </a:r>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5562227" cy="369332"/>
          </a:xfrm>
          <a:prstGeom prst="rect">
            <a:avLst/>
          </a:prstGeom>
          <a:noFill/>
        </p:spPr>
        <p:txBody>
          <a:bodyPr wrap="none" rtlCol="0">
            <a:spAutoFit/>
          </a:bodyPr>
          <a:lstStyle/>
          <a:p>
            <a:r>
              <a:rPr lang="es-ES" b="1" dirty="0" smtClean="0"/>
              <a:t>4.3. PREVENCI</a:t>
            </a:r>
            <a:r>
              <a:rPr lang="es-ES" b="1" dirty="0" smtClean="0"/>
              <a:t>ÓN Y TRATAMIENTO DEL SÍNDROME</a:t>
            </a:r>
            <a:endParaRPr lang="es-ES" b="1" dirty="0"/>
          </a:p>
        </p:txBody>
      </p:sp>
    </p:spTree>
    <p:extLst>
      <p:ext uri="{BB962C8B-B14F-4D97-AF65-F5344CB8AC3E}">
        <p14:creationId xmlns:p14="http://schemas.microsoft.com/office/powerpoint/2010/main" val="1373481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217187"/>
            <a:ext cx="7772809" cy="745234"/>
          </a:xfrm>
        </p:spPr>
        <p:txBody>
          <a:bodyPr>
            <a:normAutofit/>
          </a:bodyPr>
          <a:lstStyle/>
          <a:p>
            <a:r>
              <a:rPr lang="es-ES" sz="2400" b="1" dirty="0" smtClean="0"/>
              <a:t>4. EL BURNOUT</a:t>
            </a:r>
            <a:endParaRPr lang="es-ES" sz="2400" b="1"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975667"/>
            <a:ext cx="5562227" cy="369332"/>
          </a:xfrm>
          <a:prstGeom prst="rect">
            <a:avLst/>
          </a:prstGeom>
          <a:noFill/>
        </p:spPr>
        <p:txBody>
          <a:bodyPr wrap="none" rtlCol="0">
            <a:spAutoFit/>
          </a:bodyPr>
          <a:lstStyle/>
          <a:p>
            <a:r>
              <a:rPr lang="es-ES" b="1" dirty="0" smtClean="0"/>
              <a:t>4.3. PREVENCI</a:t>
            </a:r>
            <a:r>
              <a:rPr lang="es-ES" b="1" dirty="0" smtClean="0"/>
              <a:t>ÓN Y TRATAMIENTO DEL SÍNDROME</a:t>
            </a:r>
            <a:endParaRPr lang="es-ES" b="1" dirty="0"/>
          </a:p>
        </p:txBody>
      </p:sp>
      <p:pic>
        <p:nvPicPr>
          <p:cNvPr id="8" name="Imagen 7"/>
          <p:cNvPicPr>
            <a:picLocks noChangeAspect="1"/>
          </p:cNvPicPr>
          <p:nvPr/>
        </p:nvPicPr>
        <p:blipFill>
          <a:blip r:embed="rId2"/>
          <a:stretch>
            <a:fillRect/>
          </a:stretch>
        </p:blipFill>
        <p:spPr>
          <a:xfrm>
            <a:off x="715199" y="1344999"/>
            <a:ext cx="7845840" cy="5078195"/>
          </a:xfrm>
          <a:prstGeom prst="rect">
            <a:avLst/>
          </a:prstGeom>
        </p:spPr>
      </p:pic>
    </p:spTree>
    <p:extLst>
      <p:ext uri="{BB962C8B-B14F-4D97-AF65-F5344CB8AC3E}">
        <p14:creationId xmlns:p14="http://schemas.microsoft.com/office/powerpoint/2010/main" val="2449976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5. </a:t>
            </a:r>
            <a:r>
              <a:rPr lang="es-ES" sz="2400" b="1" dirty="0" smtClean="0"/>
              <a:t>ACTIVACI</a:t>
            </a:r>
            <a:r>
              <a:rPr lang="es-ES" sz="2400" b="1" dirty="0" smtClean="0"/>
              <a:t>ÓN Y ANSIEDAD</a:t>
            </a:r>
            <a:endParaRPr lang="es-ES" sz="2400" b="1" dirty="0"/>
          </a:p>
        </p:txBody>
      </p:sp>
      <p:sp>
        <p:nvSpPr>
          <p:cNvPr id="3" name="Marcador de contenido 2"/>
          <p:cNvSpPr>
            <a:spLocks noGrp="1"/>
          </p:cNvSpPr>
          <p:nvPr>
            <p:ph idx="1"/>
          </p:nvPr>
        </p:nvSpPr>
        <p:spPr>
          <a:xfrm>
            <a:off x="372219" y="1803878"/>
            <a:ext cx="8057450" cy="3481873"/>
          </a:xfrm>
        </p:spPr>
        <p:txBody>
          <a:bodyPr>
            <a:noAutofit/>
          </a:bodyPr>
          <a:lstStyle/>
          <a:p>
            <a:pPr algn="just"/>
            <a:r>
              <a:rPr lang="es-ES_tradnl" sz="1900" dirty="0"/>
              <a:t>Para la tarea de prevención de esta patología en los jugadores de </a:t>
            </a:r>
            <a:r>
              <a:rPr lang="es-ES" sz="1900" dirty="0"/>
              <a:t>La activación puede ser definida como la </a:t>
            </a:r>
            <a:r>
              <a:rPr lang="es-ES" sz="1900" i="1" dirty="0"/>
              <a:t>disposición general (fisiológica y psicológica) de una persona para interactuar (emitir respuestas) con su entorno (interno y externo), dentro de un continuo que va desde el sueño profundo hasta la excitación más intensa. La activación general del organismo es una respuesta que conlleva la puesta de funcionamiento del sistema nervioso central y del sistema neurovegetativo</a:t>
            </a:r>
            <a:r>
              <a:rPr lang="es-ES" sz="1900" dirty="0"/>
              <a:t> (</a:t>
            </a:r>
            <a:r>
              <a:rPr lang="es-ES" sz="1900" dirty="0" err="1"/>
              <a:t>Olmedilla</a:t>
            </a:r>
            <a:r>
              <a:rPr lang="es-ES" sz="1900" dirty="0"/>
              <a:t> y Garcés, 2002).</a:t>
            </a:r>
            <a:endParaRPr lang="es-ES_tradnl" sz="1900" dirty="0"/>
          </a:p>
          <a:p>
            <a:pPr algn="just"/>
            <a:endParaRPr lang="es-ES_tradnl" sz="19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3803257" cy="369332"/>
          </a:xfrm>
          <a:prstGeom prst="rect">
            <a:avLst/>
          </a:prstGeom>
          <a:noFill/>
        </p:spPr>
        <p:txBody>
          <a:bodyPr wrap="none" rtlCol="0">
            <a:spAutoFit/>
          </a:bodyPr>
          <a:lstStyle/>
          <a:p>
            <a:r>
              <a:rPr lang="es-ES" b="1" dirty="0" smtClean="0"/>
              <a:t>5.1. DEFINICI</a:t>
            </a:r>
            <a:r>
              <a:rPr lang="es-ES" b="1" dirty="0" smtClean="0"/>
              <a:t>ÓN DE ACTIVACIÓN</a:t>
            </a:r>
            <a:endParaRPr lang="es-ES" b="1" dirty="0"/>
          </a:p>
        </p:txBody>
      </p:sp>
    </p:spTree>
    <p:extLst>
      <p:ext uri="{BB962C8B-B14F-4D97-AF65-F5344CB8AC3E}">
        <p14:creationId xmlns:p14="http://schemas.microsoft.com/office/powerpoint/2010/main" val="3148483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5. </a:t>
            </a:r>
            <a:r>
              <a:rPr lang="es-ES" sz="2400" b="1" dirty="0" smtClean="0"/>
              <a:t>ACTIVACI</a:t>
            </a:r>
            <a:r>
              <a:rPr lang="es-ES" sz="2400" b="1" dirty="0" smtClean="0"/>
              <a:t>ÓN Y ANSIEDAD</a:t>
            </a:r>
            <a:endParaRPr lang="es-ES" sz="2400" b="1" dirty="0"/>
          </a:p>
        </p:txBody>
      </p:sp>
      <p:sp>
        <p:nvSpPr>
          <p:cNvPr id="3" name="Marcador de contenido 2"/>
          <p:cNvSpPr>
            <a:spLocks noGrp="1"/>
          </p:cNvSpPr>
          <p:nvPr>
            <p:ph idx="1"/>
          </p:nvPr>
        </p:nvSpPr>
        <p:spPr>
          <a:xfrm>
            <a:off x="372219" y="1803878"/>
            <a:ext cx="8057450" cy="3481873"/>
          </a:xfrm>
        </p:spPr>
        <p:txBody>
          <a:bodyPr>
            <a:noAutofit/>
          </a:bodyPr>
          <a:lstStyle/>
          <a:p>
            <a:pPr algn="just"/>
            <a:r>
              <a:rPr lang="es-ES" sz="1600" dirty="0"/>
              <a:t>Siguiendo a </a:t>
            </a:r>
            <a:r>
              <a:rPr lang="es-ES" sz="1600" dirty="0" err="1"/>
              <a:t>Buceta</a:t>
            </a:r>
            <a:r>
              <a:rPr lang="es-ES" sz="1600" dirty="0"/>
              <a:t> (1994), la activación puede manifestarse de distintas maneras, tanto a nivel fisiológico, cognitivo o motor, siendo conveniente, en cada caso, el que se detecten las respuestas concretas que permitan determinar su presencia o ausencia</a:t>
            </a:r>
            <a:r>
              <a:rPr lang="es-ES" sz="1600" dirty="0" smtClean="0"/>
              <a:t>.</a:t>
            </a:r>
          </a:p>
          <a:p>
            <a:pPr marL="68580" indent="0" algn="just">
              <a:buNone/>
            </a:pPr>
            <a:endParaRPr lang="es-ES_tradnl" sz="1600" dirty="0"/>
          </a:p>
          <a:p>
            <a:pPr lvl="1" algn="just"/>
            <a:r>
              <a:rPr lang="es-ES" sz="1600" i="1" dirty="0" smtClean="0"/>
              <a:t>Activación </a:t>
            </a:r>
            <a:r>
              <a:rPr lang="es-ES" sz="1600" i="1" dirty="0"/>
              <a:t>fisiológica</a:t>
            </a:r>
            <a:r>
              <a:rPr lang="es-ES" sz="1600" dirty="0"/>
              <a:t>: Se manifiesta a través de indicadores fisiológicos (tensión muscular, actividad cardiaca, ritmo respiratorio…)</a:t>
            </a:r>
            <a:r>
              <a:rPr lang="es-ES" sz="1600" dirty="0" smtClean="0"/>
              <a:t>.</a:t>
            </a:r>
            <a:endParaRPr lang="es-ES_tradnl" sz="1600" dirty="0"/>
          </a:p>
          <a:p>
            <a:pPr lvl="1" algn="just"/>
            <a:r>
              <a:rPr lang="es-ES" sz="1600" i="1" dirty="0" smtClean="0"/>
              <a:t>Activación </a:t>
            </a:r>
            <a:r>
              <a:rPr lang="es-ES" sz="1600" i="1" dirty="0"/>
              <a:t>conductual</a:t>
            </a:r>
            <a:r>
              <a:rPr lang="es-ES" sz="1600" dirty="0"/>
              <a:t>: Se manifiesta a través de conductas o actividad corporal (acciones impulsivas, aceleración de la voz…)</a:t>
            </a:r>
            <a:r>
              <a:rPr lang="es-ES" sz="1600" dirty="0" smtClean="0"/>
              <a:t>.</a:t>
            </a:r>
            <a:endParaRPr lang="es-ES_tradnl" sz="1600" dirty="0"/>
          </a:p>
          <a:p>
            <a:pPr lvl="1" algn="just"/>
            <a:r>
              <a:rPr lang="es-ES" sz="1600" i="1" dirty="0" smtClean="0"/>
              <a:t>Activación </a:t>
            </a:r>
            <a:r>
              <a:rPr lang="es-ES" sz="1600" i="1" dirty="0"/>
              <a:t>cognitiva</a:t>
            </a:r>
            <a:r>
              <a:rPr lang="es-ES" sz="1600" dirty="0"/>
              <a:t>: Se manifiesta a través de la actividad mental (pensamientos, imágenes, </a:t>
            </a:r>
            <a:r>
              <a:rPr lang="es-ES" sz="1600" dirty="0" err="1"/>
              <a:t>autodiálogos</a:t>
            </a:r>
            <a:r>
              <a:rPr lang="es-ES" sz="1600" dirty="0"/>
              <a:t> internos…)</a:t>
            </a:r>
            <a:r>
              <a:rPr lang="es-ES" sz="1600" dirty="0" smtClean="0"/>
              <a:t>.</a:t>
            </a:r>
          </a:p>
          <a:p>
            <a:pPr lvl="1" algn="just"/>
            <a:endParaRPr lang="es-ES_tradnl" sz="1600" dirty="0" smtClean="0"/>
          </a:p>
          <a:p>
            <a:pPr algn="just"/>
            <a:r>
              <a:rPr lang="es-ES" sz="1600" dirty="0" smtClean="0"/>
              <a:t>Aunque </a:t>
            </a:r>
            <a:r>
              <a:rPr lang="es-ES" sz="1600" dirty="0"/>
              <a:t>objetivamente se manifiestan las tres simultáneamente, el deportista experimenta subjetivamente el predominio de unas sobre las otras.</a:t>
            </a:r>
            <a:endParaRPr lang="es-ES_tradnl" sz="1600" dirty="0"/>
          </a:p>
          <a:p>
            <a:pPr algn="just"/>
            <a:endParaRPr lang="es-ES_tradnl" sz="19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3106364" cy="369332"/>
          </a:xfrm>
          <a:prstGeom prst="rect">
            <a:avLst/>
          </a:prstGeom>
          <a:noFill/>
        </p:spPr>
        <p:txBody>
          <a:bodyPr wrap="none" rtlCol="0">
            <a:spAutoFit/>
          </a:bodyPr>
          <a:lstStyle/>
          <a:p>
            <a:r>
              <a:rPr lang="es-ES" b="1" dirty="0" smtClean="0"/>
              <a:t>5.2. TIPOS DE ACTIVACI</a:t>
            </a:r>
            <a:r>
              <a:rPr lang="es-ES" b="1" dirty="0" smtClean="0"/>
              <a:t>ÓN</a:t>
            </a:r>
            <a:endParaRPr lang="es-ES" b="1" dirty="0"/>
          </a:p>
        </p:txBody>
      </p:sp>
    </p:spTree>
    <p:extLst>
      <p:ext uri="{BB962C8B-B14F-4D97-AF65-F5344CB8AC3E}">
        <p14:creationId xmlns:p14="http://schemas.microsoft.com/office/powerpoint/2010/main" val="885019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5. </a:t>
            </a:r>
            <a:r>
              <a:rPr lang="es-ES" sz="2400" b="1" dirty="0" smtClean="0"/>
              <a:t>ACTIVACI</a:t>
            </a:r>
            <a:r>
              <a:rPr lang="es-ES" sz="2400" b="1" dirty="0" smtClean="0"/>
              <a:t>ÓN Y ANSIEDAD</a:t>
            </a:r>
            <a:endParaRPr lang="es-ES" sz="2400" b="1" dirty="0"/>
          </a:p>
        </p:txBody>
      </p:sp>
      <p:sp>
        <p:nvSpPr>
          <p:cNvPr id="3" name="Marcador de contenido 2"/>
          <p:cNvSpPr>
            <a:spLocks noGrp="1"/>
          </p:cNvSpPr>
          <p:nvPr>
            <p:ph idx="1"/>
          </p:nvPr>
        </p:nvSpPr>
        <p:spPr>
          <a:xfrm>
            <a:off x="372219" y="1694413"/>
            <a:ext cx="8057450" cy="3481873"/>
          </a:xfrm>
        </p:spPr>
        <p:txBody>
          <a:bodyPr>
            <a:noAutofit/>
          </a:bodyPr>
          <a:lstStyle/>
          <a:p>
            <a:pPr algn="just"/>
            <a:r>
              <a:rPr lang="es-ES" sz="1500" dirty="0"/>
              <a:t>Siguiendo a </a:t>
            </a:r>
            <a:r>
              <a:rPr lang="es-ES" sz="1500" dirty="0" err="1"/>
              <a:t>Olmedilla</a:t>
            </a:r>
            <a:r>
              <a:rPr lang="es-ES" sz="1500" dirty="0"/>
              <a:t> y Garcés de los </a:t>
            </a:r>
            <a:r>
              <a:rPr lang="es-ES" sz="1500" dirty="0" err="1"/>
              <a:t>Fayos</a:t>
            </a:r>
            <a:r>
              <a:rPr lang="es-ES" sz="1500" dirty="0"/>
              <a:t> (2002), el nivel de activación no suele mantenerse constante, sino que varía cuantitativa y cualitativamente, dependiendo de varias circunstancias, pudiendo cambiar de niveles altos a bajos. La activación general del organismo depende de otras variables psicológicas como la ansiedad, la motivación, la concentración, la autoconfianza, etc. Según sea el origen del aumento o descenso de la activación y de sus efectos sobre el entrenamiento ésta se puede considerar como negativa y positiva (</a:t>
            </a:r>
            <a:r>
              <a:rPr lang="es-ES" sz="1500" dirty="0" err="1"/>
              <a:t>Buceta</a:t>
            </a:r>
            <a:r>
              <a:rPr lang="es-ES" sz="1500" dirty="0"/>
              <a:t>, 1994).</a:t>
            </a:r>
            <a:endParaRPr lang="es-ES_tradnl" sz="1500" dirty="0"/>
          </a:p>
          <a:p>
            <a:pPr lvl="1" algn="just"/>
            <a:r>
              <a:rPr lang="es-ES" sz="1500" dirty="0" smtClean="0"/>
              <a:t>La </a:t>
            </a:r>
            <a:r>
              <a:rPr lang="es-ES" sz="1500" b="1" dirty="0"/>
              <a:t>activación negativa</a:t>
            </a:r>
            <a:r>
              <a:rPr lang="es-ES" sz="1500" dirty="0"/>
              <a:t> suele estar causada por miedo al fracaso y sus consecuencias, incertidumbre sobre el resultado o respecto al propio rendimiento y la insatisfacción o la frustración sobre cómo está transcurriendo una competición. La activación negativa aumenta el nivel de activación general con mayor facilidad que la activación positiva.</a:t>
            </a:r>
            <a:endParaRPr lang="es-ES_tradnl" sz="1500" dirty="0"/>
          </a:p>
          <a:p>
            <a:pPr lvl="1" algn="just"/>
            <a:r>
              <a:rPr lang="es-ES" sz="1500" dirty="0" smtClean="0"/>
              <a:t>La </a:t>
            </a:r>
            <a:r>
              <a:rPr lang="es-ES" sz="1500" b="1" dirty="0"/>
              <a:t>activación positiva</a:t>
            </a:r>
            <a:r>
              <a:rPr lang="es-ES" sz="1500" dirty="0"/>
              <a:t> puede estar causada por la ausencia de miedo a perder o fallar porque no se darán consecuencias negativas, o porque, aunque las haya, la atención se centra en las positivas, en lo que se puede conseguir si se gana o se hace un buen entrenamiento. Si se piensa en positivo, la competición o el entrenamiento estará transcurriendo de forma certera, y si se tiene una alta confianza en las propias capacidades sin llegar a ser excesivas.</a:t>
            </a:r>
            <a:endParaRPr lang="es-ES_tradnl" sz="1500" dirty="0"/>
          </a:p>
          <a:p>
            <a:pPr algn="just"/>
            <a:endParaRPr lang="es-ES_tradnl" sz="19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6097154" cy="369332"/>
          </a:xfrm>
          <a:prstGeom prst="rect">
            <a:avLst/>
          </a:prstGeom>
          <a:noFill/>
        </p:spPr>
        <p:txBody>
          <a:bodyPr wrap="none" rtlCol="0">
            <a:spAutoFit/>
          </a:bodyPr>
          <a:lstStyle/>
          <a:p>
            <a:r>
              <a:rPr lang="es-ES" b="1" dirty="0" smtClean="0"/>
              <a:t>5.3. ACTIVACI</a:t>
            </a:r>
            <a:r>
              <a:rPr lang="es-ES" b="1" dirty="0" smtClean="0"/>
              <a:t>ÓN POSITIVA Y ACTIVACIÓN NEGATIVA</a:t>
            </a:r>
            <a:endParaRPr lang="es-ES" b="1" dirty="0"/>
          </a:p>
        </p:txBody>
      </p:sp>
    </p:spTree>
    <p:extLst>
      <p:ext uri="{BB962C8B-B14F-4D97-AF65-F5344CB8AC3E}">
        <p14:creationId xmlns:p14="http://schemas.microsoft.com/office/powerpoint/2010/main" val="3776933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5. </a:t>
            </a:r>
            <a:r>
              <a:rPr lang="es-ES" sz="2400" b="1" dirty="0" smtClean="0"/>
              <a:t>ACTIVACI</a:t>
            </a:r>
            <a:r>
              <a:rPr lang="es-ES" sz="2400" b="1" dirty="0" smtClean="0"/>
              <a:t>ÓN Y ANSIEDAD</a:t>
            </a:r>
            <a:endParaRPr lang="es-ES" sz="2400" b="1" dirty="0"/>
          </a:p>
        </p:txBody>
      </p:sp>
      <p:sp>
        <p:nvSpPr>
          <p:cNvPr id="3" name="Marcador de contenido 2"/>
          <p:cNvSpPr>
            <a:spLocks noGrp="1"/>
          </p:cNvSpPr>
          <p:nvPr>
            <p:ph idx="1"/>
          </p:nvPr>
        </p:nvSpPr>
        <p:spPr>
          <a:xfrm>
            <a:off x="372219" y="1694413"/>
            <a:ext cx="8057450" cy="3481873"/>
          </a:xfrm>
        </p:spPr>
        <p:txBody>
          <a:bodyPr>
            <a:noAutofit/>
          </a:bodyPr>
          <a:lstStyle/>
          <a:p>
            <a:pPr algn="just"/>
            <a:r>
              <a:rPr lang="es-ES" sz="1400" dirty="0"/>
              <a:t>El nivel de activación general de los deportistas se considera estrechamente relacionado con su rendimiento deportivo, constituyendo una de las variables psicológicas que más se han estudiado en disciplinas individuales y de equipo (</a:t>
            </a:r>
            <a:r>
              <a:rPr lang="es-ES" sz="1400" dirty="0" err="1"/>
              <a:t>Gould</a:t>
            </a:r>
            <a:r>
              <a:rPr lang="es-ES" sz="1400" dirty="0"/>
              <a:t> y </a:t>
            </a:r>
            <a:r>
              <a:rPr lang="es-ES" sz="1400" dirty="0" err="1"/>
              <a:t>Krane</a:t>
            </a:r>
            <a:r>
              <a:rPr lang="es-ES" sz="1400" dirty="0"/>
              <a:t>, 1992).</a:t>
            </a:r>
            <a:endParaRPr lang="es-ES_tradnl" sz="1400" dirty="0"/>
          </a:p>
          <a:p>
            <a:pPr algn="just"/>
            <a:r>
              <a:rPr lang="es-ES" sz="1400" dirty="0" smtClean="0"/>
              <a:t>Siguiendo </a:t>
            </a:r>
            <a:r>
              <a:rPr lang="es-ES" sz="1400" dirty="0"/>
              <a:t>a </a:t>
            </a:r>
            <a:r>
              <a:rPr lang="es-ES" sz="1400" dirty="0" err="1"/>
              <a:t>Buceta</a:t>
            </a:r>
            <a:r>
              <a:rPr lang="es-ES" sz="1400" dirty="0"/>
              <a:t> (1994), el nivel de activación parece influir sobre el rendimiento a través de dos grandes vías: por un lado, actuando sobre el grado de tensión muscular, la movilización de energía física, la coordinación motriz u otras variables fisiológicas que pueden afectar la ejecución de los movimientos necesarios para rendir; y, por otro, incidiendo sobre la atención, el procesamiento de la información y la toma de decisiones. Con independencia del mecanismo concreto que esté actuando, parece que se puede detectar un nivel de activación óptimo, que corresponde al estado de activación que, en cada caso concreto, mejor favorece el funcionamiento del deportista para rendir al máximo de sus posibilidades. El nivel óptimo de activación, podrá ser cuantitativamente diferente, entre unos deportistas y otros; y también, para un mismo deportista, según la tarea que deba afrontar y el periodo de entrenamiento-competición en el que se encuentre. Así mismo, en ocasiones, el nivel óptimo corresponderá a una activación más baja, mientras que, otras veces, conllevará una activación más elevada. Lo importante, en cualquier caso, es que el deportista conozca cual es su nivel óptimo en cada situación y que, a partir de aquí, sepa como mantenerlo cuando esté presente y como alcanzarlo cuando por defecto o exceso se encuentre ausente.</a:t>
            </a:r>
            <a:endParaRPr lang="es-ES_tradnl" sz="1400" dirty="0"/>
          </a:p>
          <a:p>
            <a:pPr algn="just"/>
            <a:endParaRPr lang="es-ES_tradnl" sz="19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071059" cy="369332"/>
          </a:xfrm>
          <a:prstGeom prst="rect">
            <a:avLst/>
          </a:prstGeom>
          <a:noFill/>
        </p:spPr>
        <p:txBody>
          <a:bodyPr wrap="none" rtlCol="0">
            <a:spAutoFit/>
          </a:bodyPr>
          <a:lstStyle/>
          <a:p>
            <a:r>
              <a:rPr lang="es-ES" b="1" dirty="0" smtClean="0"/>
              <a:t>5.4. NIVEL DE ACTIVACI</a:t>
            </a:r>
            <a:r>
              <a:rPr lang="es-ES" b="1" dirty="0" smtClean="0"/>
              <a:t>ÓN ÓPTIMO</a:t>
            </a:r>
            <a:endParaRPr lang="es-ES" b="1" dirty="0"/>
          </a:p>
        </p:txBody>
      </p:sp>
    </p:spTree>
    <p:extLst>
      <p:ext uri="{BB962C8B-B14F-4D97-AF65-F5344CB8AC3E}">
        <p14:creationId xmlns:p14="http://schemas.microsoft.com/office/powerpoint/2010/main" val="1132094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5. </a:t>
            </a:r>
            <a:r>
              <a:rPr lang="es-ES" sz="2400" b="1" dirty="0" smtClean="0"/>
              <a:t>ACTIVACI</a:t>
            </a:r>
            <a:r>
              <a:rPr lang="es-ES" sz="2400" b="1" dirty="0" smtClean="0"/>
              <a:t>ÓN Y ANSIEDAD</a:t>
            </a:r>
            <a:endParaRPr lang="es-ES" sz="2400" b="1" dirty="0"/>
          </a:p>
        </p:txBody>
      </p:sp>
      <p:sp>
        <p:nvSpPr>
          <p:cNvPr id="3" name="Marcador de contenido 2"/>
          <p:cNvSpPr>
            <a:spLocks noGrp="1"/>
          </p:cNvSpPr>
          <p:nvPr>
            <p:ph idx="1"/>
          </p:nvPr>
        </p:nvSpPr>
        <p:spPr>
          <a:xfrm>
            <a:off x="350324" y="1694413"/>
            <a:ext cx="8057450" cy="3481873"/>
          </a:xfrm>
        </p:spPr>
        <p:txBody>
          <a:bodyPr>
            <a:noAutofit/>
          </a:bodyPr>
          <a:lstStyle/>
          <a:p>
            <a:pPr algn="just"/>
            <a:r>
              <a:rPr lang="es-ES" sz="1400" dirty="0"/>
              <a:t>Los autores </a:t>
            </a:r>
            <a:r>
              <a:rPr lang="es-ES" sz="1400" dirty="0" err="1"/>
              <a:t>Weinberg</a:t>
            </a:r>
            <a:r>
              <a:rPr lang="es-ES" sz="1400" dirty="0"/>
              <a:t> y </a:t>
            </a:r>
            <a:r>
              <a:rPr lang="es-ES" sz="1400" dirty="0" err="1"/>
              <a:t>Would</a:t>
            </a:r>
            <a:r>
              <a:rPr lang="es-ES" sz="1400" dirty="0"/>
              <a:t> (1995) definen la ansiedad como el </a:t>
            </a:r>
            <a:r>
              <a:rPr lang="es-ES" sz="1400" i="1" dirty="0"/>
              <a:t>estado emocional negativo que incluye sensaciones de nerviosismo, preocupación y aprehensión, relacionadas con la activación o </a:t>
            </a:r>
            <a:r>
              <a:rPr lang="es-ES" sz="1400" i="1" dirty="0" err="1"/>
              <a:t>arousal</a:t>
            </a:r>
            <a:r>
              <a:rPr lang="es-ES" sz="1400" i="1" dirty="0"/>
              <a:t> del organismo.</a:t>
            </a:r>
            <a:endParaRPr lang="es-ES_tradnl" sz="1400" dirty="0"/>
          </a:p>
          <a:p>
            <a:pPr algn="just"/>
            <a:r>
              <a:rPr lang="es-ES" sz="1400" dirty="0"/>
              <a:t>Siguiendo a Santos-Rosa, García, Jiménez, Moya y </a:t>
            </a:r>
            <a:r>
              <a:rPr lang="es-ES" sz="1400" dirty="0" err="1"/>
              <a:t>Cervelló</a:t>
            </a:r>
            <a:r>
              <a:rPr lang="es-ES" sz="1400" dirty="0"/>
              <a:t> (2007) definen la ansiedad como un constructo multidimensional en el que se deben distinguir tanto aspectos somáticos como cognitivos, siendo independientes entre sí e influyendo de forma distinta sobre el comportamiento.</a:t>
            </a:r>
            <a:endParaRPr lang="es-ES_tradnl" sz="1400" dirty="0"/>
          </a:p>
          <a:p>
            <a:pPr lvl="1" algn="just"/>
            <a:r>
              <a:rPr lang="es-ES" sz="1400" b="1" dirty="0" smtClean="0"/>
              <a:t>Ansiedad </a:t>
            </a:r>
            <a:r>
              <a:rPr lang="es-ES" sz="1400" b="1" dirty="0"/>
              <a:t>estado: </a:t>
            </a:r>
            <a:r>
              <a:rPr lang="es-ES" sz="1400" dirty="0"/>
              <a:t>Cambios en el momento, en cuanto a sensaciones de nerviosismo, preocupación y aprehensión, asociadas al </a:t>
            </a:r>
            <a:r>
              <a:rPr lang="es-ES" sz="1400" dirty="0" err="1"/>
              <a:t>arousal</a:t>
            </a:r>
            <a:r>
              <a:rPr lang="es-ES" sz="1400" dirty="0"/>
              <a:t> del organismo, producidos por una situación específica. Hay varios </a:t>
            </a:r>
            <a:r>
              <a:rPr lang="es-ES" sz="1400" dirty="0" smtClean="0"/>
              <a:t>tipos:</a:t>
            </a:r>
            <a:endParaRPr lang="es-ES_tradnl" sz="1400" dirty="0"/>
          </a:p>
          <a:p>
            <a:pPr lvl="2" algn="just"/>
            <a:r>
              <a:rPr lang="es-ES" sz="1400" b="1" dirty="0" smtClean="0"/>
              <a:t>Estado </a:t>
            </a:r>
            <a:r>
              <a:rPr lang="es-ES" sz="1400" b="1" dirty="0"/>
              <a:t>cognitivo de ansiedad: </a:t>
            </a:r>
            <a:r>
              <a:rPr lang="es-ES" sz="1400" dirty="0"/>
              <a:t>Reflejan percepciones negativas de actuación, provocando preocupaciones, problemas de concentración y de control corporal, manifestados principalmente en el jugador durante partidos y </a:t>
            </a:r>
            <a:r>
              <a:rPr lang="es-ES" sz="1400" dirty="0" smtClean="0"/>
              <a:t>competiciones.</a:t>
            </a:r>
            <a:endParaRPr lang="es-ES_tradnl" sz="1400" dirty="0"/>
          </a:p>
          <a:p>
            <a:pPr lvl="2" algn="just"/>
            <a:r>
              <a:rPr lang="es-ES" sz="1400" b="1" dirty="0" smtClean="0"/>
              <a:t>Estado </a:t>
            </a:r>
            <a:r>
              <a:rPr lang="es-ES" sz="1400" b="1" dirty="0"/>
              <a:t>somático de ansiedad: </a:t>
            </a:r>
            <a:r>
              <a:rPr lang="es-ES" sz="1400" dirty="0"/>
              <a:t>Refleja percepciones sobre síntomas corporales desencadenados por el </a:t>
            </a:r>
            <a:r>
              <a:rPr lang="es-ES" sz="1400" dirty="0" err="1"/>
              <a:t>arousal</a:t>
            </a:r>
            <a:r>
              <a:rPr lang="es-ES" sz="1400" dirty="0"/>
              <a:t> (incremento de la frecuencia cardiaca y respiratoria, tensión, etc.).</a:t>
            </a:r>
            <a:endParaRPr lang="es-ES_tradnl" sz="1400" dirty="0"/>
          </a:p>
          <a:p>
            <a:pPr lvl="1" algn="just"/>
            <a:r>
              <a:rPr lang="es-ES" sz="1400" b="1" dirty="0" smtClean="0"/>
              <a:t>Ansiedad </a:t>
            </a:r>
            <a:r>
              <a:rPr lang="es-ES" sz="1400" b="1" dirty="0"/>
              <a:t>rasgo: </a:t>
            </a:r>
            <a:r>
              <a:rPr lang="es-ES" sz="1400" dirty="0"/>
              <a:t>Motivo o propensión conductual adquirida que predispone a una persona a percibir como amenazadora una amplia gama de circunstancias objetivamente no peligrosas, y a responder a las mismas con estados de ansiedad, de intensidad y magnitud desproporcionadas con respecto a la amenaza objetiva</a:t>
            </a:r>
            <a:r>
              <a:rPr lang="es-ES" sz="1400" dirty="0" smtClean="0"/>
              <a:t>.</a:t>
            </a:r>
            <a:endParaRPr lang="es-ES_tradnl" sz="14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329731" cy="369332"/>
          </a:xfrm>
          <a:prstGeom prst="rect">
            <a:avLst/>
          </a:prstGeom>
          <a:noFill/>
        </p:spPr>
        <p:txBody>
          <a:bodyPr wrap="none" rtlCol="0">
            <a:spAutoFit/>
          </a:bodyPr>
          <a:lstStyle/>
          <a:p>
            <a:r>
              <a:rPr lang="es-ES" b="1" dirty="0" smtClean="0"/>
              <a:t>5.5. CONCEPTO Y TIPOS DE ANSIEDAD</a:t>
            </a:r>
            <a:endParaRPr lang="es-ES" b="1" dirty="0"/>
          </a:p>
        </p:txBody>
      </p:sp>
    </p:spTree>
    <p:extLst>
      <p:ext uri="{BB962C8B-B14F-4D97-AF65-F5344CB8AC3E}">
        <p14:creationId xmlns:p14="http://schemas.microsoft.com/office/powerpoint/2010/main" val="4254148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6. ATENCI</a:t>
            </a:r>
            <a:r>
              <a:rPr lang="es-ES" sz="2400" b="1" dirty="0" smtClean="0"/>
              <a:t>ÓN Y CONCENTRACIÓN</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2000" dirty="0"/>
              <a:t>La </a:t>
            </a:r>
            <a:r>
              <a:rPr lang="es-ES_tradnl" sz="2000" b="1" dirty="0"/>
              <a:t>atención</a:t>
            </a:r>
            <a:r>
              <a:rPr lang="es-ES_tradnl" sz="2000" dirty="0"/>
              <a:t> podría definirse como la </a:t>
            </a:r>
            <a:r>
              <a:rPr lang="es-ES_tradnl" sz="2000" i="1" dirty="0"/>
              <a:t>capacidad cognitiva que permite seleccionar la modalidad de información deseada o requerida en un momento determinado y podría considerarse como una habilidad que se aprende y mejora con la práctica</a:t>
            </a:r>
            <a:r>
              <a:rPr lang="es-ES_tradnl" sz="2000" dirty="0"/>
              <a:t> (Oña, 1994). </a:t>
            </a:r>
            <a:endParaRPr lang="es-ES_tradnl" sz="2000" dirty="0" smtClean="0"/>
          </a:p>
          <a:p>
            <a:pPr algn="just"/>
            <a:endParaRPr lang="es-ES_tradnl" sz="2000" dirty="0" smtClean="0"/>
          </a:p>
          <a:p>
            <a:pPr algn="just"/>
            <a:r>
              <a:rPr lang="es-ES_tradnl" sz="2000" dirty="0" smtClean="0"/>
              <a:t>Sin </a:t>
            </a:r>
            <a:r>
              <a:rPr lang="es-ES_tradnl" sz="2000" dirty="0"/>
              <a:t>embargo, cuando se habla de </a:t>
            </a:r>
            <a:r>
              <a:rPr lang="es-ES_tradnl" sz="2000" b="1" dirty="0"/>
              <a:t>concentración</a:t>
            </a:r>
            <a:r>
              <a:rPr lang="es-ES_tradnl" sz="2000" dirty="0"/>
              <a:t>, se alude por tanto, a la </a:t>
            </a:r>
            <a:r>
              <a:rPr lang="es-ES_tradnl" sz="2000" i="1" dirty="0"/>
              <a:t>habilidad para dirigir y mantener la atención hacia el aspecto requerido a la tarea que se esté realizando. Estar concentrado es atender únicamente a aquellos aspectos relevantes de la actividad deportiva que se realice y no prestar atención a otros estímulos que no son importantes en esa actividad</a:t>
            </a:r>
            <a:r>
              <a:rPr lang="es-ES_tradnl" sz="2000" dirty="0"/>
              <a:t> (</a:t>
            </a:r>
            <a:r>
              <a:rPr lang="es-ES_tradnl" sz="2000" dirty="0" err="1"/>
              <a:t>Gullar</a:t>
            </a:r>
            <a:r>
              <a:rPr lang="es-ES_tradnl" sz="2000" dirty="0"/>
              <a:t> y Pons, 1994).</a:t>
            </a:r>
          </a:p>
          <a:p>
            <a:pPr algn="just"/>
            <a:endParaRPr lang="es-ES_tradnl" sz="19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5751019" cy="369332"/>
          </a:xfrm>
          <a:prstGeom prst="rect">
            <a:avLst/>
          </a:prstGeom>
          <a:noFill/>
        </p:spPr>
        <p:txBody>
          <a:bodyPr wrap="none" rtlCol="0">
            <a:spAutoFit/>
          </a:bodyPr>
          <a:lstStyle/>
          <a:p>
            <a:r>
              <a:rPr lang="es-ES" b="1" dirty="0" smtClean="0"/>
              <a:t>6.1. DEFNICI</a:t>
            </a:r>
            <a:r>
              <a:rPr lang="es-ES" b="1" dirty="0" smtClean="0"/>
              <a:t>ÓN DE ATENCIÓN Y CONCENTRACIÓN</a:t>
            </a:r>
            <a:endParaRPr lang="es-ES" b="1" dirty="0"/>
          </a:p>
        </p:txBody>
      </p:sp>
    </p:spTree>
    <p:extLst>
      <p:ext uri="{BB962C8B-B14F-4D97-AF65-F5344CB8AC3E}">
        <p14:creationId xmlns:p14="http://schemas.microsoft.com/office/powerpoint/2010/main" val="1403505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6. ATENCI</a:t>
            </a:r>
            <a:r>
              <a:rPr lang="es-ES" sz="2400" b="1" dirty="0" smtClean="0"/>
              <a:t>ÓN Y CONCENTRACIÓN</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700" dirty="0"/>
              <a:t>Según García (2004) se pueden distinguir cuatro características fundamentales dentro del proceso atencional en la actividad deportiva y del ejercicio que son</a:t>
            </a:r>
            <a:r>
              <a:rPr lang="es-ES_tradnl" sz="1700" dirty="0" smtClean="0"/>
              <a:t>:</a:t>
            </a:r>
            <a:endParaRPr lang="es-ES_tradnl" sz="1700" dirty="0"/>
          </a:p>
          <a:p>
            <a:pPr marL="722313" indent="0" algn="just">
              <a:buNone/>
            </a:pPr>
            <a:r>
              <a:rPr lang="es-ES_tradnl" sz="1700" b="1" dirty="0"/>
              <a:t>1. Amplitud:</a:t>
            </a:r>
            <a:r>
              <a:rPr lang="es-ES_tradnl" sz="1700" dirty="0"/>
              <a:t> cantidad de información que se puede atender al mismo tiempo y número de tareas que se pueden realizar simultáneamente.</a:t>
            </a:r>
          </a:p>
          <a:p>
            <a:pPr marL="722313" indent="0" algn="just">
              <a:buNone/>
            </a:pPr>
            <a:r>
              <a:rPr lang="es-ES_tradnl" sz="1700" b="1" dirty="0"/>
              <a:t>2. Intensidad:</a:t>
            </a:r>
            <a:r>
              <a:rPr lang="es-ES_tradnl" sz="1700" dirty="0"/>
              <a:t> La cantidad de atención que el deportista presenta a un objeto o a una tarea, y está directamente relacionada con el nivel de vigilia y alerta de un individuo (Activación).</a:t>
            </a:r>
          </a:p>
          <a:p>
            <a:pPr marL="722313" indent="0" algn="just">
              <a:buNone/>
            </a:pPr>
            <a:r>
              <a:rPr lang="es-ES_tradnl" sz="1700" b="1" dirty="0"/>
              <a:t>3. </a:t>
            </a:r>
            <a:r>
              <a:rPr lang="es-ES_tradnl" sz="1700" b="1" dirty="0" err="1"/>
              <a:t>Oscilamiento</a:t>
            </a:r>
            <a:r>
              <a:rPr lang="es-ES_tradnl" sz="1700" b="1" dirty="0"/>
              <a:t>:</a:t>
            </a:r>
            <a:r>
              <a:rPr lang="es-ES_tradnl" sz="1700" dirty="0"/>
              <a:t> Los cambios que se producen en la atención, ya sea por que se tiene que procesar dos o más fuentes de información, o porque se tiene que llevar a cabo dos tareas y se dirige alternamente de una a otra.</a:t>
            </a:r>
          </a:p>
          <a:p>
            <a:pPr marL="722313" indent="0" algn="just">
              <a:buNone/>
            </a:pPr>
            <a:r>
              <a:rPr lang="es-ES_tradnl" sz="1700" b="1" dirty="0"/>
              <a:t>4. Control:</a:t>
            </a:r>
            <a:r>
              <a:rPr lang="es-ES_tradnl" sz="1700" dirty="0"/>
              <a:t> La atención se pone en marcha y despliega sus mecanismos de funcionamiento de una manera </a:t>
            </a:r>
            <a:r>
              <a:rPr lang="es-ES_tradnl" sz="1700" dirty="0" err="1"/>
              <a:t>eﬁciente</a:t>
            </a:r>
            <a:r>
              <a:rPr lang="es-ES_tradnl" sz="1700" dirty="0"/>
              <a:t> en función de las demandas del ambiente, también se puede llamar atención controlada.</a:t>
            </a:r>
          </a:p>
          <a:p>
            <a:pPr algn="just"/>
            <a:endParaRPr lang="es-ES_tradnl" sz="17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555604" cy="369332"/>
          </a:xfrm>
          <a:prstGeom prst="rect">
            <a:avLst/>
          </a:prstGeom>
          <a:noFill/>
        </p:spPr>
        <p:txBody>
          <a:bodyPr wrap="none" rtlCol="0">
            <a:spAutoFit/>
          </a:bodyPr>
          <a:lstStyle/>
          <a:p>
            <a:r>
              <a:rPr lang="es-ES" b="1" dirty="0" smtClean="0"/>
              <a:t>6.2. CAR</a:t>
            </a:r>
            <a:r>
              <a:rPr lang="es-ES_tradnl" b="1" dirty="0" smtClean="0"/>
              <a:t>Á</a:t>
            </a:r>
            <a:r>
              <a:rPr lang="es-ES" b="1" dirty="0" smtClean="0"/>
              <a:t>CTER</a:t>
            </a:r>
            <a:r>
              <a:rPr lang="es-ES" b="1" dirty="0" smtClean="0"/>
              <a:t>ÍSTICAS DE LA ATENCIÓN</a:t>
            </a:r>
            <a:endParaRPr lang="es-ES" b="1" dirty="0"/>
          </a:p>
        </p:txBody>
      </p:sp>
    </p:spTree>
    <p:extLst>
      <p:ext uri="{BB962C8B-B14F-4D97-AF65-F5344CB8AC3E}">
        <p14:creationId xmlns:p14="http://schemas.microsoft.com/office/powerpoint/2010/main" val="2070261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6. ATENCI</a:t>
            </a:r>
            <a:r>
              <a:rPr lang="es-ES" sz="2400" b="1" dirty="0" smtClean="0"/>
              <a:t>ÓN Y CONCENTRACIÓN</a:t>
            </a:r>
            <a:endParaRPr lang="es-ES" sz="2400" b="1" dirty="0"/>
          </a:p>
        </p:txBody>
      </p:sp>
      <p:sp>
        <p:nvSpPr>
          <p:cNvPr id="3" name="Marcador de contenido 2"/>
          <p:cNvSpPr>
            <a:spLocks noGrp="1"/>
          </p:cNvSpPr>
          <p:nvPr>
            <p:ph idx="1"/>
          </p:nvPr>
        </p:nvSpPr>
        <p:spPr>
          <a:xfrm>
            <a:off x="372219" y="1760092"/>
            <a:ext cx="8057450" cy="3481873"/>
          </a:xfrm>
        </p:spPr>
        <p:txBody>
          <a:bodyPr>
            <a:noAutofit/>
          </a:bodyPr>
          <a:lstStyle/>
          <a:p>
            <a:pPr algn="just"/>
            <a:r>
              <a:rPr lang="es-ES_tradnl" sz="1800" dirty="0"/>
              <a:t>El modelo teórico que ha dictado las pautas de intervención ha sido la </a:t>
            </a:r>
            <a:r>
              <a:rPr lang="es-ES_tradnl" sz="1800" b="1" dirty="0"/>
              <a:t>Teoría de la atención</a:t>
            </a:r>
            <a:r>
              <a:rPr lang="es-ES_tradnl" sz="1800" dirty="0"/>
              <a:t> (</a:t>
            </a:r>
            <a:r>
              <a:rPr lang="es-ES_tradnl" sz="1800" dirty="0" err="1"/>
              <a:t>Nideffer</a:t>
            </a:r>
            <a:r>
              <a:rPr lang="es-ES_tradnl" sz="1800" dirty="0"/>
              <a:t>, 1989). El autor postula que existen cuatro formas de dirigir el foco atencional y, lo que todavía es más importante, que las </a:t>
            </a:r>
            <a:r>
              <a:rPr lang="es-ES_tradnl" sz="1800" dirty="0" err="1"/>
              <a:t>cautro</a:t>
            </a:r>
            <a:r>
              <a:rPr lang="es-ES_tradnl" sz="1800" dirty="0"/>
              <a:t> pueden ser necesarias en una misma situación de rendimiento. Las cuatro formas resultan de cruzar dos dimensiones polarizadas del foco atencional: la </a:t>
            </a:r>
            <a:r>
              <a:rPr lang="es-ES_tradnl" sz="1800" b="1" dirty="0"/>
              <a:t>amplitud</a:t>
            </a:r>
            <a:r>
              <a:rPr lang="es-ES_tradnl" sz="1800" dirty="0"/>
              <a:t> (ancha-estrecha) y la </a:t>
            </a:r>
            <a:r>
              <a:rPr lang="es-ES_tradnl" sz="1800" b="1" dirty="0"/>
              <a:t>dirección</a:t>
            </a:r>
            <a:r>
              <a:rPr lang="es-ES_tradnl" sz="1800" dirty="0"/>
              <a:t> (externa-interna). Siguiendo a De la Vega (2007), la amplitud se refiere a la cantidad de información a la que debe prestar atención el deportista en un momento determinado; es reducida cuando presta atención a un número limitado de estímulos y amplia cuando la presta a a un gran número de estímulos. Por otro lado, la dirección se refiere a la capacidad para dirigir la atención hacia objetos externos al propio deportista (atención externa) o para dirigirla hacia sí mismo (atención interna). </a:t>
            </a:r>
            <a:endParaRPr lang="es-ES_tradnl" sz="17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304062"/>
            <a:ext cx="4851133" cy="369332"/>
          </a:xfrm>
          <a:prstGeom prst="rect">
            <a:avLst/>
          </a:prstGeom>
          <a:noFill/>
        </p:spPr>
        <p:txBody>
          <a:bodyPr wrap="none" rtlCol="0">
            <a:spAutoFit/>
          </a:bodyPr>
          <a:lstStyle/>
          <a:p>
            <a:r>
              <a:rPr lang="es-ES_tradnl" b="1" dirty="0" smtClean="0"/>
              <a:t>6.3. TEOR</a:t>
            </a:r>
            <a:r>
              <a:rPr lang="es-ES_tradnl" b="1" dirty="0" smtClean="0"/>
              <a:t>ÍA DE LOS FOCOS ATENCIONALES</a:t>
            </a:r>
            <a:endParaRPr lang="es-ES" b="1" dirty="0"/>
          </a:p>
        </p:txBody>
      </p:sp>
    </p:spTree>
    <p:extLst>
      <p:ext uri="{BB962C8B-B14F-4D97-AF65-F5344CB8AC3E}">
        <p14:creationId xmlns:p14="http://schemas.microsoft.com/office/powerpoint/2010/main" val="568926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458010"/>
            <a:ext cx="7772809" cy="745234"/>
          </a:xfrm>
        </p:spPr>
        <p:txBody>
          <a:bodyPr>
            <a:normAutofit/>
          </a:bodyPr>
          <a:lstStyle/>
          <a:p>
            <a:r>
              <a:rPr lang="es-ES" sz="2400" b="1" dirty="0" smtClean="0"/>
              <a:t>6. ATENCI</a:t>
            </a:r>
            <a:r>
              <a:rPr lang="es-ES" sz="2400" b="1" dirty="0" smtClean="0"/>
              <a:t>ÓN Y CONCENTRACIÓN</a:t>
            </a:r>
            <a:endParaRPr lang="es-ES" sz="2400" b="1" dirty="0"/>
          </a:p>
        </p:txBody>
      </p:sp>
      <p:sp>
        <p:nvSpPr>
          <p:cNvPr id="3" name="Marcador de contenido 2"/>
          <p:cNvSpPr>
            <a:spLocks noGrp="1"/>
          </p:cNvSpPr>
          <p:nvPr>
            <p:ph idx="1"/>
          </p:nvPr>
        </p:nvSpPr>
        <p:spPr>
          <a:xfrm>
            <a:off x="372219" y="1606841"/>
            <a:ext cx="8057450" cy="3481873"/>
          </a:xfrm>
        </p:spPr>
        <p:txBody>
          <a:bodyPr>
            <a:noAutofit/>
          </a:bodyPr>
          <a:lstStyle/>
          <a:p>
            <a:pPr algn="just"/>
            <a:r>
              <a:rPr lang="es-ES_tradnl" sz="1600" dirty="0"/>
              <a:t>De la combinación de las dos dimensiones y de sus posteriores divisiones resultan cuatro estilos diferentes de concentración, que se corresponden a cuatro modelos diferentes de focalizar la atención</a:t>
            </a:r>
            <a:r>
              <a:rPr lang="es-ES_tradnl" sz="1600" dirty="0" smtClean="0"/>
              <a:t>:</a:t>
            </a:r>
            <a:endParaRPr lang="es-ES_tradnl" sz="1600" dirty="0"/>
          </a:p>
          <a:p>
            <a:pPr marL="627063" lvl="0" indent="-273050" algn="just"/>
            <a:r>
              <a:rPr lang="es-ES_tradnl" sz="1600" b="1" dirty="0"/>
              <a:t>Atención amplia-externa:</a:t>
            </a:r>
            <a:r>
              <a:rPr lang="es-ES_tradnl" sz="1600" dirty="0"/>
              <a:t> Se produce cuando el deportista centra su atención en un importante número de estímulos y en estímulos fuera de él mismo. Se corresponde sobretodo con situaciones de evaluación, es decir, es la adecuada para reaccionar a las situaciones rápidamente cambiantes del juego, como puede ser el movimiento de los jugadores de subida a la red en pádel.</a:t>
            </a:r>
          </a:p>
          <a:p>
            <a:pPr marL="627063" lvl="0" indent="-273050" algn="just"/>
            <a:r>
              <a:rPr lang="es-ES_tradnl" sz="1600" b="1" dirty="0"/>
              <a:t>Atención amplia-interna:</a:t>
            </a:r>
            <a:r>
              <a:rPr lang="es-ES_tradnl" sz="1600" dirty="0"/>
              <a:t> Se produce cuando el deportista se fija en su estado físico y mental. Es el tipo de atención adecuada, por ejemplo, para analizar y planificar mentalmente una estrategia de juego antes de un partido de pádel.</a:t>
            </a:r>
          </a:p>
          <a:p>
            <a:pPr marL="627063" lvl="0" indent="-273050" algn="just"/>
            <a:r>
              <a:rPr lang="es-ES_tradnl" sz="1600" b="1" dirty="0"/>
              <a:t>Atención estrecha-externa:</a:t>
            </a:r>
            <a:r>
              <a:rPr lang="es-ES_tradnl" sz="1600" dirty="0"/>
              <a:t> El deportista focaliza su atención en un estímulo concreto del entorno, por ejemplo, el hueco para lanzar la pelota entre los dos jugadores contrarios durante un golpe de derecha.</a:t>
            </a:r>
          </a:p>
          <a:p>
            <a:pPr marL="627063" lvl="0" indent="-273050" algn="just"/>
            <a:r>
              <a:rPr lang="es-ES_tradnl" sz="1600" b="1" dirty="0" err="1"/>
              <a:t>Antención</a:t>
            </a:r>
            <a:r>
              <a:rPr lang="es-ES_tradnl" sz="1600" b="1" dirty="0"/>
              <a:t> estrecha-interna:</a:t>
            </a:r>
            <a:r>
              <a:rPr lang="es-ES_tradnl" sz="1600" dirty="0"/>
              <a:t> Se produce cuando el deportista dirige su atención sobre sí mismo. Es la adecuada para, por ejemplo, examinar su nivel de tensión o activación.</a:t>
            </a:r>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216490"/>
            <a:ext cx="4851133" cy="369332"/>
          </a:xfrm>
          <a:prstGeom prst="rect">
            <a:avLst/>
          </a:prstGeom>
          <a:noFill/>
        </p:spPr>
        <p:txBody>
          <a:bodyPr wrap="none" rtlCol="0">
            <a:spAutoFit/>
          </a:bodyPr>
          <a:lstStyle/>
          <a:p>
            <a:r>
              <a:rPr lang="es-ES_tradnl" b="1" dirty="0" smtClean="0"/>
              <a:t>6.3. TEOR</a:t>
            </a:r>
            <a:r>
              <a:rPr lang="es-ES_tradnl" b="1" dirty="0" smtClean="0"/>
              <a:t>ÍA DE LOS FOCOS ATENCIONALES</a:t>
            </a:r>
            <a:endParaRPr lang="es-ES" b="1" dirty="0"/>
          </a:p>
        </p:txBody>
      </p:sp>
    </p:spTree>
    <p:extLst>
      <p:ext uri="{BB962C8B-B14F-4D97-AF65-F5344CB8AC3E}">
        <p14:creationId xmlns:p14="http://schemas.microsoft.com/office/powerpoint/2010/main" val="4258946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720726"/>
            <a:ext cx="7772809" cy="745234"/>
          </a:xfrm>
        </p:spPr>
        <p:txBody>
          <a:bodyPr>
            <a:normAutofit fontScale="90000"/>
          </a:bodyPr>
          <a:lstStyle/>
          <a:p>
            <a:r>
              <a:rPr lang="es-ES" sz="2400" b="1" dirty="0" smtClean="0"/>
              <a:t>7. PRINCIPIOS DE MODIFICACI</a:t>
            </a:r>
            <a:r>
              <a:rPr lang="es-ES" sz="2400" b="1" dirty="0" smtClean="0"/>
              <a:t>ÓN DE CONDUCTA DEPORTIVA</a:t>
            </a:r>
            <a:endParaRPr lang="es-ES" sz="2400" b="1" dirty="0"/>
          </a:p>
        </p:txBody>
      </p:sp>
      <p:sp>
        <p:nvSpPr>
          <p:cNvPr id="3" name="Marcador de contenido 2"/>
          <p:cNvSpPr>
            <a:spLocks noGrp="1"/>
          </p:cNvSpPr>
          <p:nvPr>
            <p:ph idx="1"/>
          </p:nvPr>
        </p:nvSpPr>
        <p:spPr>
          <a:xfrm>
            <a:off x="372219" y="1935236"/>
            <a:ext cx="8057450" cy="3481873"/>
          </a:xfrm>
        </p:spPr>
        <p:txBody>
          <a:bodyPr>
            <a:noAutofit/>
          </a:bodyPr>
          <a:lstStyle/>
          <a:p>
            <a:pPr algn="just"/>
            <a:r>
              <a:rPr lang="es-ES_tradnl" sz="2000" dirty="0"/>
              <a:t>La conducta deportiva puede definirse cómo la </a:t>
            </a:r>
            <a:r>
              <a:rPr lang="es-ES_tradnl" sz="2000" i="1" dirty="0"/>
              <a:t>respuesta interna de cada deportista ante una situación determinada, medible y observable, por lo tanto pueden ser aprendidas o enseñadas mediante un aprendizaje adecuado.</a:t>
            </a:r>
            <a:endParaRPr lang="es-ES_tradnl" sz="20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457313"/>
            <a:ext cx="4948290" cy="369332"/>
          </a:xfrm>
          <a:prstGeom prst="rect">
            <a:avLst/>
          </a:prstGeom>
          <a:noFill/>
        </p:spPr>
        <p:txBody>
          <a:bodyPr wrap="none" rtlCol="0">
            <a:spAutoFit/>
          </a:bodyPr>
          <a:lstStyle/>
          <a:p>
            <a:r>
              <a:rPr lang="es-ES_tradnl" b="1" dirty="0" smtClean="0"/>
              <a:t>7.1. DEFINICI</a:t>
            </a:r>
            <a:r>
              <a:rPr lang="es-ES_tradnl" b="1" dirty="0" smtClean="0"/>
              <a:t>ÓN DE CONDUCTA DEPORTIVA</a:t>
            </a:r>
            <a:endParaRPr lang="es-ES" b="1" dirty="0"/>
          </a:p>
        </p:txBody>
      </p:sp>
    </p:spTree>
    <p:extLst>
      <p:ext uri="{BB962C8B-B14F-4D97-AF65-F5344CB8AC3E}">
        <p14:creationId xmlns:p14="http://schemas.microsoft.com/office/powerpoint/2010/main" val="1775530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720726"/>
            <a:ext cx="7772809" cy="745234"/>
          </a:xfrm>
        </p:spPr>
        <p:txBody>
          <a:bodyPr>
            <a:normAutofit fontScale="90000"/>
          </a:bodyPr>
          <a:lstStyle/>
          <a:p>
            <a:r>
              <a:rPr lang="es-ES" sz="2400" b="1" dirty="0" smtClean="0"/>
              <a:t>7. PRINCIPIOS DE MODIFICACI</a:t>
            </a:r>
            <a:r>
              <a:rPr lang="es-ES" sz="2400" b="1" dirty="0" smtClean="0"/>
              <a:t>ÓN DE CONDUCTA DEPORTIVA</a:t>
            </a:r>
            <a:endParaRPr lang="es-ES" sz="2400" b="1" dirty="0"/>
          </a:p>
        </p:txBody>
      </p:sp>
      <p:sp>
        <p:nvSpPr>
          <p:cNvPr id="3" name="Marcador de contenido 2"/>
          <p:cNvSpPr>
            <a:spLocks noGrp="1"/>
          </p:cNvSpPr>
          <p:nvPr>
            <p:ph idx="1"/>
          </p:nvPr>
        </p:nvSpPr>
        <p:spPr>
          <a:xfrm>
            <a:off x="372219" y="1935236"/>
            <a:ext cx="8057450" cy="3481873"/>
          </a:xfrm>
        </p:spPr>
        <p:txBody>
          <a:bodyPr>
            <a:noAutofit/>
          </a:bodyPr>
          <a:lstStyle/>
          <a:p>
            <a:pPr algn="just"/>
            <a:r>
              <a:rPr lang="es-ES_tradnl" sz="1700" dirty="0"/>
              <a:t>Siguiendo a </a:t>
            </a:r>
            <a:r>
              <a:rPr lang="es-ES_tradnl" sz="1700" dirty="0" err="1"/>
              <a:t>Olmedilla</a:t>
            </a:r>
            <a:r>
              <a:rPr lang="es-ES_tradnl" sz="1700" dirty="0"/>
              <a:t> y Garcés de los </a:t>
            </a:r>
            <a:r>
              <a:rPr lang="es-ES_tradnl" sz="1700" dirty="0" err="1"/>
              <a:t>Fayos</a:t>
            </a:r>
            <a:r>
              <a:rPr lang="es-ES_tradnl" sz="1700" dirty="0"/>
              <a:t> (2002), los principios de modificación de conducta surgen del conductismo de </a:t>
            </a:r>
            <a:r>
              <a:rPr lang="es-ES_tradnl" sz="1700" dirty="0" err="1"/>
              <a:t>Skinner</a:t>
            </a:r>
            <a:r>
              <a:rPr lang="es-ES_tradnl" sz="1700" dirty="0"/>
              <a:t>. Es la teoría que afirma que la mayor parte de las conductas están reguladas por los efectos o consecuencias que su emisión produce. Las características de estas consecuencias harán más o menos probables la repetición de la conducta</a:t>
            </a:r>
            <a:r>
              <a:rPr lang="es-ES_tradnl" sz="1700" dirty="0" smtClean="0"/>
              <a:t>.</a:t>
            </a:r>
            <a:endParaRPr lang="es-ES_tradnl" sz="1700" dirty="0"/>
          </a:p>
          <a:p>
            <a:pPr marL="350838" indent="0" algn="just">
              <a:buNone/>
            </a:pPr>
            <a:r>
              <a:rPr lang="es-ES_tradnl" sz="1700" b="1" dirty="0"/>
              <a:t>a) Estímulo antecedente:</a:t>
            </a:r>
            <a:r>
              <a:rPr lang="es-ES_tradnl" sz="1700" dirty="0"/>
              <a:t> Las conductas se regulan por sus consecuencias, pero aparecen por un estímulo, por unas situaciones determinadas. Es muy importante, ya que hay que saber en que condiciones se produce la conducta.</a:t>
            </a:r>
          </a:p>
          <a:p>
            <a:pPr marL="350838" indent="0" algn="just">
              <a:buNone/>
            </a:pPr>
            <a:r>
              <a:rPr lang="es-ES_tradnl" sz="1700" b="1" dirty="0"/>
              <a:t>b) Conducta a modificar:</a:t>
            </a:r>
            <a:r>
              <a:rPr lang="es-ES_tradnl" sz="1700" dirty="0"/>
              <a:t> Es la conducta que por una razón u otra se debe modificar. Es necesario analizar objetivamente la conducta para poder aplicar el programa adecuado de modificación de conducta.</a:t>
            </a:r>
          </a:p>
          <a:p>
            <a:pPr marL="350838" indent="0" algn="just">
              <a:buNone/>
            </a:pPr>
            <a:r>
              <a:rPr lang="es-ES_tradnl" sz="1700" b="1" dirty="0"/>
              <a:t>c) Estímulos consecuentes:</a:t>
            </a:r>
            <a:r>
              <a:rPr lang="es-ES_tradnl" sz="1700" dirty="0"/>
              <a:t> Éstos pueden modificar la frecuencia de aparición de una conducta. Son los reforzadores o castigos que el entrenador emplea para que la conducta sea la adecuada</a:t>
            </a:r>
            <a:r>
              <a:rPr lang="es-ES_tradnl" sz="1700" dirty="0" smtClean="0"/>
              <a:t>.</a:t>
            </a:r>
            <a:r>
              <a:rPr lang="es-ES_tradnl" sz="1700" i="1" dirty="0" smtClean="0"/>
              <a:t>.</a:t>
            </a:r>
            <a:endParaRPr lang="es-ES_tradnl" sz="1700" dirty="0"/>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457313"/>
            <a:ext cx="3032651" cy="369332"/>
          </a:xfrm>
          <a:prstGeom prst="rect">
            <a:avLst/>
          </a:prstGeom>
          <a:noFill/>
        </p:spPr>
        <p:txBody>
          <a:bodyPr wrap="none" rtlCol="0">
            <a:spAutoFit/>
          </a:bodyPr>
          <a:lstStyle/>
          <a:p>
            <a:r>
              <a:rPr lang="es-ES_tradnl" b="1" dirty="0" smtClean="0"/>
              <a:t>7.2. TEOR</a:t>
            </a:r>
            <a:r>
              <a:rPr lang="es-ES_tradnl" b="1" dirty="0" smtClean="0"/>
              <a:t>ÍA CONDUCTUAL</a:t>
            </a:r>
            <a:endParaRPr lang="es-ES" b="1" dirty="0"/>
          </a:p>
        </p:txBody>
      </p:sp>
    </p:spTree>
    <p:extLst>
      <p:ext uri="{BB962C8B-B14F-4D97-AF65-F5344CB8AC3E}">
        <p14:creationId xmlns:p14="http://schemas.microsoft.com/office/powerpoint/2010/main" val="873818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9" y="720726"/>
            <a:ext cx="7772809" cy="745234"/>
          </a:xfrm>
        </p:spPr>
        <p:txBody>
          <a:bodyPr>
            <a:normAutofit fontScale="90000"/>
          </a:bodyPr>
          <a:lstStyle/>
          <a:p>
            <a:r>
              <a:rPr lang="es-ES" sz="2400" b="1" dirty="0" smtClean="0"/>
              <a:t>7. PRINCIPIOS DE MODIFICACI</a:t>
            </a:r>
            <a:r>
              <a:rPr lang="es-ES" sz="2400" b="1" dirty="0" smtClean="0"/>
              <a:t>ÓN DE CONDUCTA DEPORTIVA</a:t>
            </a:r>
            <a:endParaRPr lang="es-ES" sz="2400" b="1" dirty="0"/>
          </a:p>
        </p:txBody>
      </p:sp>
      <p:sp>
        <p:nvSpPr>
          <p:cNvPr id="3" name="Marcador de contenido 2"/>
          <p:cNvSpPr>
            <a:spLocks noGrp="1"/>
          </p:cNvSpPr>
          <p:nvPr>
            <p:ph idx="1"/>
          </p:nvPr>
        </p:nvSpPr>
        <p:spPr>
          <a:xfrm>
            <a:off x="481694" y="1913343"/>
            <a:ext cx="8057450" cy="3481873"/>
          </a:xfrm>
        </p:spPr>
        <p:txBody>
          <a:bodyPr>
            <a:noAutofit/>
          </a:bodyPr>
          <a:lstStyle/>
          <a:p>
            <a:pPr marL="68580" indent="0" algn="just">
              <a:buNone/>
            </a:pPr>
            <a:r>
              <a:rPr lang="es-ES_tradnl" sz="1400" b="1" dirty="0" smtClean="0"/>
              <a:t>a) Reforzadores </a:t>
            </a:r>
            <a:r>
              <a:rPr lang="es-ES_tradnl" sz="1400" b="1" dirty="0"/>
              <a:t>de conducta:</a:t>
            </a:r>
            <a:r>
              <a:rPr lang="es-ES_tradnl" sz="1400" dirty="0"/>
              <a:t> Los reforzadores son todas aquellas recompensas o gratificaciones que si se aplican o administran al deportista fortalece/aumenta la conducta antecedente. La consecuencia que procede a la conducta debe ser contingente a la misma. A estas consecuencias se les llama refuerzo, que puede ser positivo o negativo, utilizándose ambos para incrementar la frecuencia de la respuesta:</a:t>
            </a:r>
          </a:p>
          <a:p>
            <a:pPr marL="350838" indent="0" algn="just">
              <a:buNone/>
            </a:pPr>
            <a:r>
              <a:rPr lang="es-ES_tradnl" sz="1400" b="1" dirty="0" smtClean="0"/>
              <a:t>- </a:t>
            </a:r>
            <a:r>
              <a:rPr lang="es-ES_tradnl" sz="1400" b="1" dirty="0"/>
              <a:t>Refuerzo positivo:</a:t>
            </a:r>
            <a:r>
              <a:rPr lang="es-ES_tradnl" sz="1400" dirty="0"/>
              <a:t> Es cualquier estímulo o evento que al presentarse, incrementa o mantiene la fuerza de una respuesta. Por ejemplo, dejar elegir un juego al final de la clase a los alumnos si se portan bien.</a:t>
            </a:r>
          </a:p>
          <a:p>
            <a:pPr marL="350838" indent="0" algn="just">
              <a:buNone/>
            </a:pPr>
            <a:r>
              <a:rPr lang="es-ES_tradnl" sz="1400" b="1" dirty="0" smtClean="0"/>
              <a:t>-  Refuerzo </a:t>
            </a:r>
            <a:r>
              <a:rPr lang="es-ES_tradnl" sz="1400" b="1" dirty="0"/>
              <a:t>negativo:</a:t>
            </a:r>
            <a:r>
              <a:rPr lang="es-ES_tradnl" sz="1400" dirty="0"/>
              <a:t> Es cualquier estímulo o evento que al retirarlo, incrementa o mantiene la fuerza de una respuesta. Por ejemplo, realizar un cesto de saques en lugar de dos si el alumno consigue acertar en las dianas un número determinado de golpes.</a:t>
            </a:r>
          </a:p>
          <a:p>
            <a:pPr marL="68580" indent="0" algn="just">
              <a:buNone/>
            </a:pPr>
            <a:r>
              <a:rPr lang="es-ES_tradnl" sz="1400" b="1" dirty="0" smtClean="0"/>
              <a:t>b</a:t>
            </a:r>
            <a:r>
              <a:rPr lang="es-ES_tradnl" sz="1400" b="1" dirty="0"/>
              <a:t>) Castigos: </a:t>
            </a:r>
            <a:r>
              <a:rPr lang="es-ES_tradnl" sz="1400" dirty="0"/>
              <a:t>El estímulo aversivo o castigo es cualquier estímulo desagradable o nocivo para el organismo.</a:t>
            </a:r>
          </a:p>
          <a:p>
            <a:pPr marL="354013" indent="0" algn="just">
              <a:buNone/>
            </a:pPr>
            <a:r>
              <a:rPr lang="es-ES_tradnl" sz="1400" b="1" dirty="0" smtClean="0"/>
              <a:t>- </a:t>
            </a:r>
            <a:r>
              <a:rPr lang="es-ES_tradnl" sz="1400" b="1" dirty="0"/>
              <a:t>Castigo positivo:</a:t>
            </a:r>
            <a:r>
              <a:rPr lang="es-ES_tradnl" sz="1400" dirty="0"/>
              <a:t> Cualquier estímulo o evento desagradable para el organismo que al presentarse, elimina o disminuye la fuerza de una respuesta (Sesión de trabajo extra).</a:t>
            </a:r>
          </a:p>
          <a:p>
            <a:pPr marL="354013" indent="0" algn="just">
              <a:buNone/>
            </a:pPr>
            <a:r>
              <a:rPr lang="es-ES_tradnl" sz="1400" b="1" dirty="0"/>
              <a:t>- Castigo negativo:</a:t>
            </a:r>
            <a:r>
              <a:rPr lang="es-ES_tradnl" sz="1400" dirty="0"/>
              <a:t> Cualquier estímulo o evento desagradable para el organismo que al retirarlo, elimina o disminuye la fuerza de una respuesta (Eliminar el premio de una victoria).</a:t>
            </a:r>
          </a:p>
        </p:txBody>
      </p:sp>
      <p:sp>
        <p:nvSpPr>
          <p:cNvPr id="6" name="CuadroTexto 5"/>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4" name="CuadroTexto 3"/>
          <p:cNvSpPr txBox="1"/>
          <p:nvPr/>
        </p:nvSpPr>
        <p:spPr>
          <a:xfrm>
            <a:off x="941496" y="1457313"/>
            <a:ext cx="7738016" cy="353943"/>
          </a:xfrm>
          <a:prstGeom prst="rect">
            <a:avLst/>
          </a:prstGeom>
          <a:noFill/>
        </p:spPr>
        <p:txBody>
          <a:bodyPr wrap="none" rtlCol="0">
            <a:spAutoFit/>
          </a:bodyPr>
          <a:lstStyle/>
          <a:p>
            <a:r>
              <a:rPr lang="es-ES_tradnl" sz="1700" b="1" dirty="0" smtClean="0"/>
              <a:t>7.3. ENFOQUES POSITIVOS Y NEGATIVOS PARA INFLUIR EN LA CONDUCTA</a:t>
            </a:r>
            <a:endParaRPr lang="es-ES" sz="1700" b="1" dirty="0"/>
          </a:p>
        </p:txBody>
      </p:sp>
    </p:spTree>
    <p:extLst>
      <p:ext uri="{BB962C8B-B14F-4D97-AF65-F5344CB8AC3E}">
        <p14:creationId xmlns:p14="http://schemas.microsoft.com/office/powerpoint/2010/main" val="1676173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906" y="437962"/>
            <a:ext cx="4962810" cy="745234"/>
          </a:xfrm>
        </p:spPr>
        <p:txBody>
          <a:bodyPr>
            <a:noAutofit/>
          </a:bodyPr>
          <a:lstStyle/>
          <a:p>
            <a:r>
              <a:rPr lang="es-ES_tradnl" sz="2400" b="1" dirty="0" smtClean="0"/>
              <a:t>REFERENCIAS BIBLIOGRÁFICAS</a:t>
            </a:r>
            <a:endParaRPr lang="es-ES" sz="2400" b="1" dirty="0"/>
          </a:p>
        </p:txBody>
      </p:sp>
      <p:sp>
        <p:nvSpPr>
          <p:cNvPr id="3" name="Marcador de contenido 2"/>
          <p:cNvSpPr>
            <a:spLocks noGrp="1"/>
          </p:cNvSpPr>
          <p:nvPr>
            <p:ph idx="1"/>
          </p:nvPr>
        </p:nvSpPr>
        <p:spPr>
          <a:xfrm>
            <a:off x="437905" y="869718"/>
            <a:ext cx="8130222" cy="5090516"/>
          </a:xfrm>
        </p:spPr>
        <p:txBody>
          <a:bodyPr>
            <a:noAutofit/>
          </a:bodyPr>
          <a:lstStyle/>
          <a:p>
            <a:pPr marL="68580" indent="0" algn="just">
              <a:buNone/>
            </a:pPr>
            <a:endParaRPr lang="es-ES_tradnl" sz="1800" dirty="0"/>
          </a:p>
          <a:p>
            <a:pPr algn="just"/>
            <a:r>
              <a:rPr lang="es-ES_tradnl" sz="1600" dirty="0" err="1"/>
              <a:t>Buceta</a:t>
            </a:r>
            <a:r>
              <a:rPr lang="es-ES_tradnl" sz="1600" dirty="0"/>
              <a:t>, J.M. (1994). El control del nivel de activación en los deportistas: experiencia en baloncesto de alto rendimiento. </a:t>
            </a:r>
            <a:r>
              <a:rPr lang="es-ES_tradnl" sz="1600" i="1" dirty="0" err="1"/>
              <a:t>Apunts</a:t>
            </a:r>
            <a:r>
              <a:rPr lang="es-ES_tradnl" sz="1600" i="1" dirty="0"/>
              <a:t>, Revista de Educación Física y Deportes, 35</a:t>
            </a:r>
            <a:r>
              <a:rPr lang="es-ES_tradnl" sz="1600" dirty="0"/>
              <a:t>, 26-31</a:t>
            </a:r>
            <a:r>
              <a:rPr lang="es-ES_tradnl" sz="1600" dirty="0" smtClean="0"/>
              <a:t>.</a:t>
            </a:r>
          </a:p>
          <a:p>
            <a:pPr algn="just"/>
            <a:r>
              <a:rPr lang="es-ES_tradnl" sz="1600" dirty="0" smtClean="0"/>
              <a:t>Cantón</a:t>
            </a:r>
            <a:r>
              <a:rPr lang="es-ES_tradnl" sz="1600" dirty="0"/>
              <a:t>, E., </a:t>
            </a:r>
            <a:r>
              <a:rPr lang="es-ES_tradnl" sz="1600" dirty="0" err="1"/>
              <a:t>Pallarés</a:t>
            </a:r>
            <a:r>
              <a:rPr lang="es-ES_tradnl" sz="1600" dirty="0"/>
              <a:t>, J., Mayor, L. y Tortosa, F. (1990). Motivación en la actividad física y el deporte. En L. Mayor y F. Tortosa (eds.), </a:t>
            </a:r>
            <a:r>
              <a:rPr lang="es-ES_tradnl" sz="1600" i="1" dirty="0"/>
              <a:t>Ámbitos de aplicación de la psicología motivacional</a:t>
            </a:r>
            <a:r>
              <a:rPr lang="es-ES_tradnl" sz="1600" dirty="0"/>
              <a:t>. Bilbao: DDB.</a:t>
            </a:r>
            <a:endParaRPr lang="es-ES_tradnl" sz="1600" dirty="0"/>
          </a:p>
          <a:p>
            <a:pPr algn="just"/>
            <a:r>
              <a:rPr lang="es-ES_tradnl" sz="1600" dirty="0" err="1" smtClean="0"/>
              <a:t>Carlin</a:t>
            </a:r>
            <a:r>
              <a:rPr lang="es-ES_tradnl" sz="1600" dirty="0"/>
              <a:t>, M. y Garcés de los </a:t>
            </a:r>
            <a:r>
              <a:rPr lang="es-ES_tradnl" sz="1600" dirty="0" err="1"/>
              <a:t>Fayos</a:t>
            </a:r>
            <a:r>
              <a:rPr lang="es-ES_tradnl" sz="1600" dirty="0"/>
              <a:t>, E.J. (2010). El síndrome de </a:t>
            </a:r>
            <a:r>
              <a:rPr lang="es-ES_tradnl" sz="1600" dirty="0" err="1"/>
              <a:t>burnout</a:t>
            </a:r>
            <a:r>
              <a:rPr lang="es-ES_tradnl" sz="1600" dirty="0"/>
              <a:t>: Evolución histórica desde el contexto laboral al ámbito deportivo. Anales de Psicología, 16, 169-180. </a:t>
            </a:r>
            <a:endParaRPr lang="es-ES_tradnl" sz="1600" dirty="0" smtClean="0"/>
          </a:p>
          <a:p>
            <a:pPr algn="just"/>
            <a:r>
              <a:rPr lang="es-ES_tradnl" sz="1600" dirty="0" err="1" smtClean="0"/>
              <a:t>Cecchini</a:t>
            </a:r>
            <a:r>
              <a:rPr lang="es-ES_tradnl" sz="1600" dirty="0"/>
              <a:t>, J.A. y Peña, J.V. (2005). Estudio experimental de las repercusiones del clima motivacional sobre la orientación de meta, la motivación intrínseca y los comportamientos disruptivos en las clases de educación física. </a:t>
            </a:r>
            <a:r>
              <a:rPr lang="es-ES_tradnl" sz="1600" i="1" dirty="0"/>
              <a:t>Bordón: Revista de Orientación Pedagógica, 57</a:t>
            </a:r>
            <a:r>
              <a:rPr lang="es-ES_tradnl" sz="1600" dirty="0"/>
              <a:t> (5), 597-608.</a:t>
            </a:r>
            <a:endParaRPr lang="es-ES_tradnl" sz="1600" dirty="0"/>
          </a:p>
          <a:p>
            <a:pPr algn="just"/>
            <a:r>
              <a:rPr lang="es-ES_tradnl" sz="1600" dirty="0" err="1" smtClean="0"/>
              <a:t>Cervelló</a:t>
            </a:r>
            <a:r>
              <a:rPr lang="es-ES_tradnl" sz="1600" dirty="0"/>
              <a:t>, E. (2003). «</a:t>
            </a:r>
            <a:r>
              <a:rPr lang="es-ES_tradnl" sz="1600" dirty="0" err="1"/>
              <a:t>Sobreentrenamiento</a:t>
            </a:r>
            <a:r>
              <a:rPr lang="es-ES_tradnl" sz="1600" dirty="0"/>
              <a:t>, </a:t>
            </a:r>
            <a:r>
              <a:rPr lang="es-ES_tradnl" sz="1600" dirty="0" err="1"/>
              <a:t>burnout</a:t>
            </a:r>
            <a:r>
              <a:rPr lang="es-ES_tradnl" sz="1600" dirty="0"/>
              <a:t> y motivación en el deporte», en F. </a:t>
            </a:r>
            <a:r>
              <a:rPr lang="es-ES_tradnl" sz="1600" dirty="0" err="1"/>
              <a:t>Suay</a:t>
            </a:r>
            <a:r>
              <a:rPr lang="es-ES_tradnl" sz="1600" dirty="0"/>
              <a:t> (ed.), </a:t>
            </a:r>
            <a:r>
              <a:rPr lang="es-ES_tradnl" sz="1600" i="1" dirty="0"/>
              <a:t>El síndrome de </a:t>
            </a:r>
            <a:r>
              <a:rPr lang="es-ES_tradnl" sz="1600" i="1" dirty="0" err="1"/>
              <a:t>sobreentrenamiento</a:t>
            </a:r>
            <a:r>
              <a:rPr lang="es-ES_tradnl" sz="1600" i="1" dirty="0"/>
              <a:t>: Una visión desde la </a:t>
            </a:r>
            <a:r>
              <a:rPr lang="es-ES_tradnl" sz="1600" i="1" dirty="0" err="1"/>
              <a:t>psicobiología</a:t>
            </a:r>
            <a:r>
              <a:rPr lang="es-ES_tradnl" sz="1600" i="1" dirty="0"/>
              <a:t> del deporte</a:t>
            </a:r>
            <a:r>
              <a:rPr lang="es-ES_tradnl" sz="1600" dirty="0"/>
              <a:t>.  Barcelona: </a:t>
            </a:r>
            <a:r>
              <a:rPr lang="es-ES_tradnl" sz="1600" dirty="0" err="1"/>
              <a:t>Paidotribo</a:t>
            </a:r>
            <a:r>
              <a:rPr lang="es-ES_tradnl" sz="1600" dirty="0"/>
              <a:t>, pp. 39-55.</a:t>
            </a:r>
            <a:endParaRPr lang="es-ES_tradnl" sz="1600" dirty="0"/>
          </a:p>
          <a:p>
            <a:pPr algn="just"/>
            <a:r>
              <a:rPr lang="es-ES_tradnl" sz="1600" dirty="0" err="1" smtClean="0"/>
              <a:t>Cohn</a:t>
            </a:r>
            <a:r>
              <a:rPr lang="es-ES_tradnl" sz="1600" dirty="0"/>
              <a:t>, P.J. (1990). </a:t>
            </a:r>
            <a:r>
              <a:rPr lang="es-ES_tradnl" sz="1600" dirty="0" err="1"/>
              <a:t>An</a:t>
            </a:r>
            <a:r>
              <a:rPr lang="es-ES_tradnl" sz="1600" dirty="0"/>
              <a:t> </a:t>
            </a:r>
            <a:r>
              <a:rPr lang="es-ES_tradnl" sz="1600" dirty="0" err="1"/>
              <a:t>exploratory</a:t>
            </a:r>
            <a:r>
              <a:rPr lang="es-ES_tradnl" sz="1600" dirty="0"/>
              <a:t> </a:t>
            </a:r>
            <a:r>
              <a:rPr lang="es-ES_tradnl" sz="1600" dirty="0" err="1"/>
              <a:t>study</a:t>
            </a:r>
            <a:r>
              <a:rPr lang="es-ES_tradnl" sz="1600" dirty="0"/>
              <a:t> </a:t>
            </a:r>
            <a:r>
              <a:rPr lang="es-ES_tradnl" sz="1600" dirty="0" err="1"/>
              <a:t>on</a:t>
            </a:r>
            <a:r>
              <a:rPr lang="es-ES_tradnl" sz="1600" dirty="0"/>
              <a:t> </a:t>
            </a:r>
            <a:r>
              <a:rPr lang="es-ES_tradnl" sz="1600" dirty="0" err="1"/>
              <a:t>sources</a:t>
            </a:r>
            <a:r>
              <a:rPr lang="es-ES_tradnl" sz="1600" dirty="0"/>
              <a:t> of stress and </a:t>
            </a:r>
            <a:r>
              <a:rPr lang="es-ES_tradnl" sz="1600" dirty="0" err="1"/>
              <a:t>athletes</a:t>
            </a:r>
            <a:r>
              <a:rPr lang="es-ES_tradnl" sz="1600" dirty="0"/>
              <a:t> </a:t>
            </a:r>
            <a:r>
              <a:rPr lang="es-ES_tradnl" sz="1600" dirty="0" err="1"/>
              <a:t>burnout</a:t>
            </a:r>
            <a:r>
              <a:rPr lang="es-ES_tradnl" sz="1600" dirty="0"/>
              <a:t> in </a:t>
            </a:r>
            <a:r>
              <a:rPr lang="es-ES_tradnl" sz="1600" dirty="0" err="1"/>
              <a:t>youth</a:t>
            </a:r>
            <a:r>
              <a:rPr lang="es-ES_tradnl" sz="1600" dirty="0"/>
              <a:t> golf. </a:t>
            </a:r>
            <a:r>
              <a:rPr lang="es-ES_tradnl" sz="1600" i="1" dirty="0" err="1"/>
              <a:t>The</a:t>
            </a:r>
            <a:r>
              <a:rPr lang="es-ES_tradnl" sz="1600" i="1" dirty="0"/>
              <a:t> Sport </a:t>
            </a:r>
            <a:r>
              <a:rPr lang="es-ES_tradnl" sz="1600" i="1" dirty="0" err="1"/>
              <a:t>Psychologist</a:t>
            </a:r>
            <a:r>
              <a:rPr lang="es-ES_tradnl" sz="1600" i="1" dirty="0"/>
              <a:t>, 4</a:t>
            </a:r>
            <a:r>
              <a:rPr lang="es-ES_tradnl" sz="1600" dirty="0"/>
              <a:t> (2), 95-106.</a:t>
            </a:r>
            <a:endParaRPr lang="es-ES_tradnl" sz="1600" dirty="0"/>
          </a:p>
          <a:p>
            <a:pPr algn="just"/>
            <a:r>
              <a:rPr lang="es-ES_tradnl" sz="1600" dirty="0"/>
              <a:t> </a:t>
            </a:r>
            <a:r>
              <a:rPr lang="es-ES_tradnl" sz="1600" dirty="0" err="1" smtClean="0"/>
              <a:t>Cresswell</a:t>
            </a:r>
            <a:r>
              <a:rPr lang="es-ES_tradnl" sz="1600" dirty="0"/>
              <a:t>, S.L. y </a:t>
            </a:r>
            <a:r>
              <a:rPr lang="es-ES_tradnl" sz="1600" dirty="0" err="1"/>
              <a:t>Eklund</a:t>
            </a:r>
            <a:r>
              <a:rPr lang="es-ES_tradnl" sz="1600" dirty="0"/>
              <a:t>, R.C. (2005). </a:t>
            </a:r>
            <a:r>
              <a:rPr lang="es-ES_tradnl" sz="1600" dirty="0" err="1"/>
              <a:t>Motivation</a:t>
            </a:r>
            <a:r>
              <a:rPr lang="es-ES_tradnl" sz="1600" dirty="0"/>
              <a:t> and </a:t>
            </a:r>
            <a:r>
              <a:rPr lang="es-ES_tradnl" sz="1600" dirty="0" err="1"/>
              <a:t>burnout</a:t>
            </a:r>
            <a:r>
              <a:rPr lang="es-ES_tradnl" sz="1600" dirty="0"/>
              <a:t> in </a:t>
            </a:r>
            <a:r>
              <a:rPr lang="es-ES_tradnl" sz="1600" dirty="0" err="1"/>
              <a:t>professional</a:t>
            </a:r>
            <a:r>
              <a:rPr lang="es-ES_tradnl" sz="1600" dirty="0"/>
              <a:t> rugby </a:t>
            </a:r>
            <a:r>
              <a:rPr lang="es-ES_tradnl" sz="1600" dirty="0" err="1"/>
              <a:t>players</a:t>
            </a:r>
            <a:r>
              <a:rPr lang="es-ES_tradnl" sz="1600" dirty="0"/>
              <a:t>. </a:t>
            </a:r>
            <a:r>
              <a:rPr lang="es-ES_tradnl" sz="1600" i="1" dirty="0" err="1"/>
              <a:t>Research</a:t>
            </a:r>
            <a:r>
              <a:rPr lang="es-ES_tradnl" sz="1600" i="1" dirty="0"/>
              <a:t> </a:t>
            </a:r>
            <a:r>
              <a:rPr lang="es-ES_tradnl" sz="1600" i="1" dirty="0" err="1"/>
              <a:t>Quarterly</a:t>
            </a:r>
            <a:r>
              <a:rPr lang="es-ES_tradnl" sz="1600" i="1" dirty="0"/>
              <a:t> </a:t>
            </a:r>
            <a:r>
              <a:rPr lang="es-ES_tradnl" sz="1600" i="1" dirty="0" err="1"/>
              <a:t>for</a:t>
            </a:r>
            <a:r>
              <a:rPr lang="es-ES_tradnl" sz="1600" i="1" dirty="0"/>
              <a:t> </a:t>
            </a:r>
            <a:r>
              <a:rPr lang="es-ES_tradnl" sz="1600" i="1" dirty="0" err="1"/>
              <a:t>Exercise</a:t>
            </a:r>
            <a:r>
              <a:rPr lang="es-ES_tradnl" sz="1600" i="1" dirty="0"/>
              <a:t> and Sport, 76</a:t>
            </a:r>
            <a:r>
              <a:rPr lang="es-ES_tradnl" sz="1600" dirty="0"/>
              <a:t> (3), 370-376.</a:t>
            </a:r>
            <a:endParaRPr lang="es-ES_tradnl" sz="1600" dirty="0">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8" name="CuadroTexto 7"/>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984604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906" y="437962"/>
            <a:ext cx="4962810" cy="745234"/>
          </a:xfrm>
        </p:spPr>
        <p:txBody>
          <a:bodyPr>
            <a:noAutofit/>
          </a:bodyPr>
          <a:lstStyle/>
          <a:p>
            <a:r>
              <a:rPr lang="es-ES_tradnl" sz="2400" b="1" dirty="0" smtClean="0"/>
              <a:t>REFERENCIAS BIBLIOGRÁFICAS</a:t>
            </a:r>
            <a:endParaRPr lang="es-ES" sz="2400" b="1" dirty="0"/>
          </a:p>
        </p:txBody>
      </p:sp>
      <p:sp>
        <p:nvSpPr>
          <p:cNvPr id="3" name="Marcador de contenido 2"/>
          <p:cNvSpPr>
            <a:spLocks noGrp="1"/>
          </p:cNvSpPr>
          <p:nvPr>
            <p:ph idx="1"/>
          </p:nvPr>
        </p:nvSpPr>
        <p:spPr>
          <a:xfrm>
            <a:off x="437905" y="869718"/>
            <a:ext cx="8130222" cy="5090516"/>
          </a:xfrm>
        </p:spPr>
        <p:txBody>
          <a:bodyPr>
            <a:noAutofit/>
          </a:bodyPr>
          <a:lstStyle/>
          <a:p>
            <a:pPr marL="68580" indent="0" algn="just">
              <a:buNone/>
            </a:pPr>
            <a:endParaRPr lang="es-ES_tradnl" sz="1800" dirty="0"/>
          </a:p>
          <a:p>
            <a:pPr algn="just"/>
            <a:r>
              <a:rPr lang="es-ES_tradnl" sz="1600" dirty="0"/>
              <a:t>De </a:t>
            </a:r>
            <a:r>
              <a:rPr lang="es-ES_tradnl" sz="1600" dirty="0" err="1"/>
              <a:t>Cos</a:t>
            </a:r>
            <a:r>
              <a:rPr lang="es-ES_tradnl" sz="1600" dirty="0"/>
              <a:t>, E. y </a:t>
            </a:r>
            <a:r>
              <a:rPr lang="es-ES_tradnl" sz="1600" dirty="0" err="1"/>
              <a:t>Mizrahi</a:t>
            </a:r>
            <a:r>
              <a:rPr lang="es-ES_tradnl" sz="1600" dirty="0"/>
              <a:t>, C. (2007). El síndrome de </a:t>
            </a:r>
            <a:r>
              <a:rPr lang="es-ES_tradnl" sz="1600" dirty="0" err="1"/>
              <a:t>burnout</a:t>
            </a:r>
            <a:r>
              <a:rPr lang="es-ES_tradnl" sz="1600" dirty="0"/>
              <a:t> en el deporte. </a:t>
            </a:r>
            <a:r>
              <a:rPr lang="es-ES_tradnl" sz="1600" i="1" dirty="0"/>
              <a:t>8º Congreso virtual de Psiquiatría</a:t>
            </a:r>
            <a:r>
              <a:rPr lang="es-ES_tradnl" sz="1600" dirty="0"/>
              <a:t>. España.</a:t>
            </a:r>
            <a:endParaRPr lang="es-ES_tradnl" sz="1600" dirty="0"/>
          </a:p>
          <a:p>
            <a:r>
              <a:rPr lang="es-ES_tradnl" sz="1600" dirty="0" smtClean="0"/>
              <a:t>De </a:t>
            </a:r>
            <a:r>
              <a:rPr lang="es-ES_tradnl" sz="1600" dirty="0"/>
              <a:t>la Vega, R. (2007). </a:t>
            </a:r>
            <a:r>
              <a:rPr lang="es-ES_tradnl" sz="1600" i="1" dirty="0"/>
              <a:t>Principales consideraciones acerca del entrenamiento de la concentración en fútbol sala</a:t>
            </a:r>
            <a:r>
              <a:rPr lang="es-ES_tradnl" sz="1600" dirty="0"/>
              <a:t>. </a:t>
            </a:r>
            <a:r>
              <a:rPr lang="es-ES_tradnl" sz="1600" dirty="0" smtClean="0"/>
              <a:t>En </a:t>
            </a:r>
            <a:r>
              <a:rPr lang="es-ES_tradnl" sz="1600" dirty="0"/>
              <a:t>línea: </a:t>
            </a:r>
            <a:r>
              <a:rPr lang="es-ES_tradnl" sz="1600" u="sng" dirty="0">
                <a:hlinkClick r:id="rId2"/>
              </a:rPr>
              <a:t>http://futsalcoach.es/futsalcoachweb_v1/area_tecnica/archivos/655_07_7_12_entrenamientoconcentracion_ricardodelavega.pdf</a:t>
            </a:r>
            <a:r>
              <a:rPr lang="es-ES_tradnl" sz="1600" dirty="0"/>
              <a:t>. [Consulta: 13/05/2013]</a:t>
            </a:r>
            <a:endParaRPr lang="es-ES_tradnl" sz="1600" dirty="0"/>
          </a:p>
          <a:p>
            <a:pPr algn="just"/>
            <a:r>
              <a:rPr lang="es-ES_tradnl" sz="1600" dirty="0" smtClean="0"/>
              <a:t>Duda</a:t>
            </a:r>
            <a:r>
              <a:rPr lang="es-ES_tradnl" sz="1600" dirty="0"/>
              <a:t>, J.L. (2001). </a:t>
            </a:r>
            <a:r>
              <a:rPr lang="es-ES_tradnl" sz="1600" dirty="0" err="1"/>
              <a:t>Achievement</a:t>
            </a:r>
            <a:r>
              <a:rPr lang="es-ES_tradnl" sz="1600" dirty="0"/>
              <a:t> </a:t>
            </a:r>
            <a:r>
              <a:rPr lang="es-ES_tradnl" sz="1600" dirty="0" err="1"/>
              <a:t>goal</a:t>
            </a:r>
            <a:r>
              <a:rPr lang="es-ES_tradnl" sz="1600" dirty="0"/>
              <a:t> </a:t>
            </a:r>
            <a:r>
              <a:rPr lang="es-ES_tradnl" sz="1600" dirty="0" err="1"/>
              <a:t>research</a:t>
            </a:r>
            <a:r>
              <a:rPr lang="es-ES_tradnl" sz="1600" dirty="0"/>
              <a:t> in sport: </a:t>
            </a:r>
            <a:r>
              <a:rPr lang="es-ES_tradnl" sz="1600" dirty="0" err="1"/>
              <a:t>Pushing</a:t>
            </a:r>
            <a:r>
              <a:rPr lang="es-ES_tradnl" sz="1600" dirty="0"/>
              <a:t> </a:t>
            </a:r>
            <a:r>
              <a:rPr lang="es-ES_tradnl" sz="1600" dirty="0" err="1"/>
              <a:t>the</a:t>
            </a:r>
            <a:r>
              <a:rPr lang="es-ES_tradnl" sz="1600" dirty="0"/>
              <a:t> </a:t>
            </a:r>
            <a:r>
              <a:rPr lang="es-ES_tradnl" sz="1600" dirty="0" err="1"/>
              <a:t>boundaries</a:t>
            </a:r>
            <a:r>
              <a:rPr lang="es-ES_tradnl" sz="1600" dirty="0"/>
              <a:t> and </a:t>
            </a:r>
            <a:r>
              <a:rPr lang="es-ES_tradnl" sz="1600" dirty="0" err="1"/>
              <a:t>clarifying</a:t>
            </a:r>
            <a:r>
              <a:rPr lang="es-ES_tradnl" sz="1600" dirty="0"/>
              <a:t> </a:t>
            </a:r>
            <a:r>
              <a:rPr lang="es-ES_tradnl" sz="1600" dirty="0" err="1"/>
              <a:t>some</a:t>
            </a:r>
            <a:r>
              <a:rPr lang="es-ES_tradnl" sz="1600" dirty="0"/>
              <a:t> </a:t>
            </a:r>
            <a:r>
              <a:rPr lang="es-ES_tradnl" sz="1600" dirty="0" err="1"/>
              <a:t>misunderstandings</a:t>
            </a:r>
            <a:r>
              <a:rPr lang="es-ES_tradnl" sz="1600" dirty="0"/>
              <a:t>. En G.C. Roberts (ed.), </a:t>
            </a:r>
            <a:r>
              <a:rPr lang="es-ES_tradnl" sz="1600" i="1" dirty="0" err="1"/>
              <a:t>Advances</a:t>
            </a:r>
            <a:r>
              <a:rPr lang="es-ES_tradnl" sz="1600" i="1" dirty="0"/>
              <a:t> in </a:t>
            </a:r>
            <a:r>
              <a:rPr lang="es-ES_tradnl" sz="1600" i="1" dirty="0" err="1"/>
              <a:t>motivations</a:t>
            </a:r>
            <a:r>
              <a:rPr lang="es-ES_tradnl" sz="1600" i="1" dirty="0"/>
              <a:t> in sport and </a:t>
            </a:r>
            <a:r>
              <a:rPr lang="es-ES_tradnl" sz="1600" i="1" dirty="0" err="1"/>
              <a:t>exercise</a:t>
            </a:r>
            <a:r>
              <a:rPr lang="es-ES_tradnl" sz="1600" dirty="0"/>
              <a:t> (pp. 129-282). Champaign, IL: Human </a:t>
            </a:r>
            <a:r>
              <a:rPr lang="es-ES_tradnl" sz="1600" dirty="0" err="1"/>
              <a:t>Kinetics</a:t>
            </a:r>
            <a:r>
              <a:rPr lang="es-ES_tradnl" sz="1600" dirty="0"/>
              <a:t>.</a:t>
            </a:r>
            <a:endParaRPr lang="es-ES_tradnl" sz="1600" dirty="0"/>
          </a:p>
          <a:p>
            <a:pPr algn="just"/>
            <a:r>
              <a:rPr lang="es-ES_tradnl" sz="1600" dirty="0" err="1" smtClean="0"/>
              <a:t>Escartí</a:t>
            </a:r>
            <a:r>
              <a:rPr lang="es-ES_tradnl" sz="1600" dirty="0"/>
              <a:t>, A. y </a:t>
            </a:r>
            <a:r>
              <a:rPr lang="es-ES_tradnl" sz="1600" dirty="0" err="1"/>
              <a:t>Cervelló</a:t>
            </a:r>
            <a:r>
              <a:rPr lang="es-ES_tradnl" sz="1600" dirty="0"/>
              <a:t>, E. (1994). La motivación en el deporte. En I. Balaguer (Ed.), </a:t>
            </a:r>
            <a:r>
              <a:rPr lang="es-ES_tradnl" sz="1600" i="1" dirty="0"/>
              <a:t>Entrenamiento psicológico en deporte: Principios y aplicaciones</a:t>
            </a:r>
            <a:r>
              <a:rPr lang="es-ES_tradnl" sz="1600" dirty="0"/>
              <a:t>. Valencia: Albatros Educación.</a:t>
            </a:r>
            <a:endParaRPr lang="es-ES_tradnl" sz="1600" dirty="0"/>
          </a:p>
          <a:p>
            <a:pPr algn="just"/>
            <a:r>
              <a:rPr lang="es-ES_tradnl" sz="1600" dirty="0" err="1" smtClean="0"/>
              <a:t>Ezquerro</a:t>
            </a:r>
            <a:r>
              <a:rPr lang="es-ES_tradnl" sz="1600" dirty="0"/>
              <a:t>, M. (2008). Intervención psicológica en el deporte. Revisión crítica y nuevas perspectivas. </a:t>
            </a:r>
            <a:r>
              <a:rPr lang="es-ES_tradnl" sz="1600" i="1" dirty="0"/>
              <a:t>V Congreso de la Asociación Española de Ciencias del Deporte</a:t>
            </a:r>
            <a:r>
              <a:rPr lang="es-ES_tradnl" sz="1600" dirty="0"/>
              <a:t>. León (España).</a:t>
            </a:r>
            <a:endParaRPr lang="es-ES_tradnl" sz="1600" dirty="0"/>
          </a:p>
          <a:p>
            <a:pPr algn="just"/>
            <a:r>
              <a:rPr lang="es-ES_tradnl" sz="1600" dirty="0" smtClean="0"/>
              <a:t>Garcés </a:t>
            </a:r>
            <a:r>
              <a:rPr lang="es-ES_tradnl" sz="1600" dirty="0"/>
              <a:t>de Los </a:t>
            </a:r>
            <a:r>
              <a:rPr lang="es-ES_tradnl" sz="1600" dirty="0" err="1"/>
              <a:t>Fayos</a:t>
            </a:r>
            <a:r>
              <a:rPr lang="es-ES_tradnl" sz="1600" dirty="0"/>
              <a:t>, E.J., De Francisco, C. y Arce, C. (2012). Inventario de </a:t>
            </a:r>
            <a:r>
              <a:rPr lang="es-ES_tradnl" sz="1600" dirty="0" err="1"/>
              <a:t>Burnout</a:t>
            </a:r>
            <a:r>
              <a:rPr lang="es-ES_tradnl" sz="1600" dirty="0"/>
              <a:t> en Deportistas revisado (IBD-R). </a:t>
            </a:r>
            <a:r>
              <a:rPr lang="es-ES_tradnl" sz="1600" i="1" dirty="0"/>
              <a:t>Revista de Psicología del Deporte, 21</a:t>
            </a:r>
            <a:r>
              <a:rPr lang="es-ES_tradnl" sz="1600" dirty="0"/>
              <a:t>, (2), 271-278.</a:t>
            </a:r>
            <a:endParaRPr lang="es-ES_tradnl" sz="1600" dirty="0"/>
          </a:p>
          <a:p>
            <a:pPr algn="just"/>
            <a:r>
              <a:rPr lang="es-ES_tradnl" sz="1600" dirty="0" smtClean="0"/>
              <a:t>.</a:t>
            </a:r>
            <a:endParaRPr lang="es-ES_tradnl" sz="1600" dirty="0">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8" name="CuadroTexto 7"/>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658757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906" y="437962"/>
            <a:ext cx="4962810" cy="745234"/>
          </a:xfrm>
        </p:spPr>
        <p:txBody>
          <a:bodyPr>
            <a:noAutofit/>
          </a:bodyPr>
          <a:lstStyle/>
          <a:p>
            <a:r>
              <a:rPr lang="es-ES_tradnl" sz="2400" b="1" dirty="0" smtClean="0"/>
              <a:t>REFERENCIAS BIBLIOGRÁFICAS</a:t>
            </a:r>
            <a:endParaRPr lang="es-ES" sz="2400" b="1" dirty="0"/>
          </a:p>
        </p:txBody>
      </p:sp>
      <p:sp>
        <p:nvSpPr>
          <p:cNvPr id="3" name="Marcador de contenido 2"/>
          <p:cNvSpPr>
            <a:spLocks noGrp="1"/>
          </p:cNvSpPr>
          <p:nvPr>
            <p:ph idx="1"/>
          </p:nvPr>
        </p:nvSpPr>
        <p:spPr>
          <a:xfrm>
            <a:off x="437905" y="869718"/>
            <a:ext cx="8130222" cy="5090516"/>
          </a:xfrm>
        </p:spPr>
        <p:txBody>
          <a:bodyPr>
            <a:noAutofit/>
          </a:bodyPr>
          <a:lstStyle/>
          <a:p>
            <a:pPr marL="68580" indent="0" algn="just">
              <a:buNone/>
            </a:pPr>
            <a:endParaRPr lang="es-ES_tradnl" sz="1800" dirty="0"/>
          </a:p>
          <a:p>
            <a:pPr algn="just"/>
            <a:r>
              <a:rPr lang="es-ES_tradnl" sz="1600" dirty="0"/>
              <a:t>García, J.A., Sánchez-Alcaraz, B.J., Gómez-Mármol, A., López, G.F. y Díaz, A. (2012). Variables psicológicas que afectan al rendimiento de los futbolistas de 3ª división española. </a:t>
            </a:r>
            <a:r>
              <a:rPr lang="es-ES_tradnl" sz="1600" i="1" dirty="0"/>
              <a:t>IV Congreso Internacional de Ciencias del Deporte y Educación Física</a:t>
            </a:r>
            <a:r>
              <a:rPr lang="es-ES_tradnl" sz="1600" dirty="0"/>
              <a:t>. Pontevedra (España).</a:t>
            </a:r>
            <a:endParaRPr lang="es-ES_tradnl" sz="1600" dirty="0"/>
          </a:p>
          <a:p>
            <a:pPr algn="just"/>
            <a:r>
              <a:rPr lang="es-ES_tradnl" sz="1600" dirty="0" smtClean="0"/>
              <a:t>García</a:t>
            </a:r>
            <a:r>
              <a:rPr lang="es-ES_tradnl" sz="1600" dirty="0"/>
              <a:t>, S.Y. (2004)  Construyendo Psicología del Deporte, Entrenamiento </a:t>
            </a:r>
            <a:r>
              <a:rPr lang="es-ES_tradnl" sz="1600" dirty="0" smtClean="0"/>
              <a:t>en concentración </a:t>
            </a:r>
            <a:r>
              <a:rPr lang="es-ES_tradnl" sz="1600" dirty="0"/>
              <a:t>y Visualización en Tenis, (pp.126-130). Bogotá. </a:t>
            </a:r>
            <a:r>
              <a:rPr lang="es-ES_tradnl" sz="1600" dirty="0" err="1"/>
              <a:t>Lukas</a:t>
            </a:r>
            <a:r>
              <a:rPr lang="es-ES_tradnl" sz="1600" dirty="0"/>
              <a:t> editores.</a:t>
            </a:r>
            <a:endParaRPr lang="es-ES_tradnl" sz="1600" dirty="0"/>
          </a:p>
          <a:p>
            <a:pPr algn="just"/>
            <a:r>
              <a:rPr lang="es-ES_tradnl" sz="1600" dirty="0" smtClean="0"/>
              <a:t>González</a:t>
            </a:r>
            <a:r>
              <a:rPr lang="es-ES_tradnl" sz="1600" dirty="0"/>
              <a:t>, J. (2007). Herramientas aplicadas al desarrollo de la concentración en el alto rendimiento deportivo. </a:t>
            </a:r>
            <a:r>
              <a:rPr lang="es-ES_tradnl" sz="1600" i="1" dirty="0"/>
              <a:t>Cuadernos de psicología del Deporte, 7</a:t>
            </a:r>
            <a:r>
              <a:rPr lang="es-ES_tradnl" sz="1600" dirty="0"/>
              <a:t> (1), 61-70.</a:t>
            </a:r>
            <a:endParaRPr lang="es-ES_tradnl" sz="1600" dirty="0"/>
          </a:p>
          <a:p>
            <a:pPr algn="just"/>
            <a:r>
              <a:rPr lang="en-US" sz="1600" dirty="0" smtClean="0"/>
              <a:t>Gould</a:t>
            </a:r>
            <a:r>
              <a:rPr lang="en-US" sz="1600" dirty="0"/>
              <a:t>, D. (1996). Personal motivation gone awry: burnout in competitive athletes. </a:t>
            </a:r>
            <a:r>
              <a:rPr lang="en-US" sz="1600" i="1" dirty="0"/>
              <a:t>Quest, 48</a:t>
            </a:r>
            <a:r>
              <a:rPr lang="en-US" sz="1600" dirty="0"/>
              <a:t>, 275-289.</a:t>
            </a:r>
            <a:endParaRPr lang="es-ES_tradnl" sz="1600" dirty="0"/>
          </a:p>
          <a:p>
            <a:pPr algn="just"/>
            <a:r>
              <a:rPr lang="en-US" sz="1600" dirty="0" smtClean="0"/>
              <a:t>Gould</a:t>
            </a:r>
            <a:r>
              <a:rPr lang="en-US" sz="1600" dirty="0"/>
              <a:t>, D. y </a:t>
            </a:r>
            <a:r>
              <a:rPr lang="en-US" sz="1600" dirty="0" err="1"/>
              <a:t>Krane</a:t>
            </a:r>
            <a:r>
              <a:rPr lang="en-US" sz="1600" dirty="0"/>
              <a:t>, V. (1992). The arousal athletic performance relationship: current status and future direction. En T.S. Horn (ed.). </a:t>
            </a:r>
            <a:r>
              <a:rPr lang="en-US" sz="1600" i="1" dirty="0"/>
              <a:t>Advances in Sport Psychology</a:t>
            </a:r>
            <a:r>
              <a:rPr lang="en-US" sz="1600" dirty="0"/>
              <a:t>. Human Kinetics Publishers, Champaign, ILL.</a:t>
            </a:r>
            <a:endParaRPr lang="es-ES_tradnl" sz="1600" dirty="0"/>
          </a:p>
          <a:p>
            <a:pPr algn="just"/>
            <a:r>
              <a:rPr lang="es-ES_tradnl" sz="1600" dirty="0" err="1" smtClean="0"/>
              <a:t>Guallar</a:t>
            </a:r>
            <a:r>
              <a:rPr lang="es-ES_tradnl" sz="1600" dirty="0"/>
              <a:t>, A. y Pons, D. (1994). Concentración y atención en el deporte. En I. Balaguer (Ed.),  </a:t>
            </a:r>
            <a:r>
              <a:rPr lang="es-ES_tradnl" sz="1600" i="1" dirty="0"/>
              <a:t>Entrenamiento Psicológico en el deporte: principios y aplicaciones</a:t>
            </a:r>
            <a:r>
              <a:rPr lang="es-ES_tradnl" sz="1600" dirty="0"/>
              <a:t>. Valencia: Albatros.</a:t>
            </a:r>
            <a:endParaRPr lang="es-ES_tradnl" sz="1600" dirty="0"/>
          </a:p>
          <a:p>
            <a:pPr algn="just"/>
            <a:r>
              <a:rPr lang="es-ES_tradnl" sz="1600" dirty="0"/>
              <a:t> </a:t>
            </a:r>
            <a:r>
              <a:rPr lang="es-ES_tradnl" sz="1600" dirty="0" err="1" smtClean="0"/>
              <a:t>Iso</a:t>
            </a:r>
            <a:r>
              <a:rPr lang="es-ES_tradnl" sz="1600" dirty="0" err="1"/>
              <a:t>-Ahola</a:t>
            </a:r>
            <a:r>
              <a:rPr lang="es-ES_tradnl" sz="1600" dirty="0"/>
              <a:t>, S.E., y </a:t>
            </a:r>
            <a:r>
              <a:rPr lang="es-ES_tradnl" sz="1600" dirty="0" err="1"/>
              <a:t>St.Clair</a:t>
            </a:r>
            <a:r>
              <a:rPr lang="es-ES_tradnl" sz="1600" dirty="0"/>
              <a:t>, B. (2000). </a:t>
            </a:r>
            <a:r>
              <a:rPr lang="es-ES_tradnl" sz="1600" dirty="0" err="1"/>
              <a:t>Toward</a:t>
            </a:r>
            <a:r>
              <a:rPr lang="es-ES_tradnl" sz="1600" dirty="0"/>
              <a:t> a </a:t>
            </a:r>
            <a:r>
              <a:rPr lang="es-ES_tradnl" sz="1600" dirty="0" err="1"/>
              <a:t>theory</a:t>
            </a:r>
            <a:r>
              <a:rPr lang="es-ES_tradnl" sz="1600" dirty="0"/>
              <a:t> of </a:t>
            </a:r>
            <a:r>
              <a:rPr lang="es-ES_tradnl" sz="1600" dirty="0" err="1"/>
              <a:t>exercise</a:t>
            </a:r>
            <a:r>
              <a:rPr lang="es-ES_tradnl" sz="1600" dirty="0"/>
              <a:t> </a:t>
            </a:r>
            <a:r>
              <a:rPr lang="es-ES_tradnl" sz="1600" dirty="0" err="1"/>
              <a:t>motivation</a:t>
            </a:r>
            <a:r>
              <a:rPr lang="es-ES_tradnl" sz="1600" dirty="0"/>
              <a:t>. </a:t>
            </a:r>
            <a:r>
              <a:rPr lang="es-ES_tradnl" sz="1600" i="1" dirty="0" err="1"/>
              <a:t>Quest</a:t>
            </a:r>
            <a:r>
              <a:rPr lang="es-ES_tradnl" sz="1600" i="1" dirty="0"/>
              <a:t>, 52</a:t>
            </a:r>
            <a:r>
              <a:rPr lang="es-ES_tradnl" sz="1600" dirty="0"/>
              <a:t>, 131-147</a:t>
            </a:r>
            <a:r>
              <a:rPr lang="es-ES_tradnl" sz="1600" dirty="0" smtClean="0"/>
              <a:t>.</a:t>
            </a:r>
            <a:endParaRPr lang="es-ES_tradnl" sz="1600" dirty="0"/>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8" name="CuadroTexto 7"/>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33985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906" y="437962"/>
            <a:ext cx="4962810" cy="745234"/>
          </a:xfrm>
        </p:spPr>
        <p:txBody>
          <a:bodyPr>
            <a:noAutofit/>
          </a:bodyPr>
          <a:lstStyle/>
          <a:p>
            <a:r>
              <a:rPr lang="es-ES_tradnl" sz="2400" b="1" dirty="0" smtClean="0"/>
              <a:t>REFERENCIAS BIBLIOGRÁFICAS</a:t>
            </a:r>
            <a:endParaRPr lang="es-ES" sz="2400" b="1" dirty="0"/>
          </a:p>
        </p:txBody>
      </p:sp>
      <p:sp>
        <p:nvSpPr>
          <p:cNvPr id="3" name="Marcador de contenido 2"/>
          <p:cNvSpPr>
            <a:spLocks noGrp="1"/>
          </p:cNvSpPr>
          <p:nvPr>
            <p:ph idx="1"/>
          </p:nvPr>
        </p:nvSpPr>
        <p:spPr>
          <a:xfrm>
            <a:off x="437905" y="869718"/>
            <a:ext cx="8130222" cy="5090516"/>
          </a:xfrm>
        </p:spPr>
        <p:txBody>
          <a:bodyPr>
            <a:noAutofit/>
          </a:bodyPr>
          <a:lstStyle/>
          <a:p>
            <a:pPr marL="68580" indent="0" algn="just">
              <a:buNone/>
            </a:pPr>
            <a:endParaRPr lang="es-ES_tradnl" sz="1800" dirty="0"/>
          </a:p>
          <a:p>
            <a:pPr algn="just"/>
            <a:r>
              <a:rPr lang="es-ES_tradnl" sz="1600" dirty="0"/>
              <a:t>Jiménez, G., Jara, P. y García Montalvo, C. (1995). «Variables relevantes en el contexto deportivo y síndrome de </a:t>
            </a:r>
            <a:r>
              <a:rPr lang="es-ES_tradnl" sz="1600" dirty="0" err="1"/>
              <a:t>burnout</a:t>
            </a:r>
            <a:r>
              <a:rPr lang="es-ES_tradnl" sz="1600" dirty="0"/>
              <a:t>». V Congreso Nacional de Psicología de la Actividad Física y el Deporte. Valencia.</a:t>
            </a:r>
            <a:endParaRPr lang="es-ES_tradnl" sz="1600" dirty="0"/>
          </a:p>
          <a:p>
            <a:pPr algn="just"/>
            <a:r>
              <a:rPr lang="es-ES_tradnl" sz="1600" dirty="0" err="1" smtClean="0"/>
              <a:t>Lemyre</a:t>
            </a:r>
            <a:r>
              <a:rPr lang="es-ES_tradnl" sz="1600" dirty="0"/>
              <a:t>, P.N., Hall, H., y Roberts, G. (2008). A social </a:t>
            </a:r>
            <a:r>
              <a:rPr lang="es-ES_tradnl" sz="1600" dirty="0" err="1"/>
              <a:t>cognitive</a:t>
            </a:r>
            <a:r>
              <a:rPr lang="es-ES_tradnl" sz="1600" dirty="0"/>
              <a:t> </a:t>
            </a:r>
            <a:r>
              <a:rPr lang="es-ES_tradnl" sz="1600" dirty="0" err="1"/>
              <a:t>approach</a:t>
            </a:r>
            <a:r>
              <a:rPr lang="es-ES_tradnl" sz="1600" dirty="0"/>
              <a:t> </a:t>
            </a:r>
            <a:r>
              <a:rPr lang="es-ES_tradnl" sz="1600" dirty="0" err="1"/>
              <a:t>to</a:t>
            </a:r>
            <a:r>
              <a:rPr lang="es-ES_tradnl" sz="1600" dirty="0"/>
              <a:t> </a:t>
            </a:r>
            <a:r>
              <a:rPr lang="es-ES_tradnl" sz="1600" dirty="0" err="1"/>
              <a:t>burnout</a:t>
            </a:r>
            <a:r>
              <a:rPr lang="es-ES_tradnl" sz="1600" dirty="0"/>
              <a:t> in </a:t>
            </a:r>
            <a:r>
              <a:rPr lang="es-ES_tradnl" sz="1600" dirty="0" err="1"/>
              <a:t>athletes</a:t>
            </a:r>
            <a:r>
              <a:rPr lang="es-ES_tradnl" sz="1600" dirty="0"/>
              <a:t>. </a:t>
            </a:r>
            <a:r>
              <a:rPr lang="es-ES_tradnl" sz="1600" i="1" dirty="0" err="1"/>
              <a:t>Scandinavian</a:t>
            </a:r>
            <a:r>
              <a:rPr lang="es-ES_tradnl" sz="1600" i="1" dirty="0"/>
              <a:t> </a:t>
            </a:r>
            <a:r>
              <a:rPr lang="es-ES_tradnl" sz="1600" i="1" dirty="0" err="1"/>
              <a:t>Journal</a:t>
            </a:r>
            <a:r>
              <a:rPr lang="es-ES_tradnl" sz="1600" i="1" dirty="0"/>
              <a:t> of Medicine &amp; </a:t>
            </a:r>
            <a:r>
              <a:rPr lang="es-ES_tradnl" sz="1600" i="1" dirty="0" err="1"/>
              <a:t>Science</a:t>
            </a:r>
            <a:r>
              <a:rPr lang="es-ES_tradnl" sz="1600" i="1" dirty="0"/>
              <a:t> in Sport, 18</a:t>
            </a:r>
            <a:r>
              <a:rPr lang="es-ES_tradnl" sz="1600" dirty="0"/>
              <a:t>, 221-234.</a:t>
            </a:r>
            <a:endParaRPr lang="es-ES_tradnl" sz="1600" dirty="0"/>
          </a:p>
          <a:p>
            <a:pPr algn="just"/>
            <a:r>
              <a:rPr lang="es-ES_tradnl" sz="1600" dirty="0" err="1" smtClean="0"/>
              <a:t>Maslach</a:t>
            </a:r>
            <a:r>
              <a:rPr lang="es-ES_tradnl" sz="1600" dirty="0"/>
              <a:t>, C. y Jackson, S.E. (1981). </a:t>
            </a:r>
            <a:r>
              <a:rPr lang="es-ES_tradnl" sz="1600" i="1" dirty="0"/>
              <a:t>MBI: </a:t>
            </a:r>
            <a:r>
              <a:rPr lang="es-ES_tradnl" sz="1600" i="1" dirty="0" err="1"/>
              <a:t>Maslach</a:t>
            </a:r>
            <a:r>
              <a:rPr lang="es-ES_tradnl" sz="1600" i="1" dirty="0"/>
              <a:t> </a:t>
            </a:r>
            <a:r>
              <a:rPr lang="es-ES_tradnl" sz="1600" i="1" dirty="0" err="1"/>
              <a:t>Burnout</a:t>
            </a:r>
            <a:r>
              <a:rPr lang="es-ES_tradnl" sz="1600" i="1" dirty="0"/>
              <a:t> </a:t>
            </a:r>
            <a:r>
              <a:rPr lang="es-ES_tradnl" sz="1600" i="1" dirty="0" err="1"/>
              <a:t>Inventory</a:t>
            </a:r>
            <a:r>
              <a:rPr lang="es-ES_tradnl" sz="1600" i="1" dirty="0"/>
              <a:t>. Manual (3rd ed.). </a:t>
            </a:r>
            <a:r>
              <a:rPr lang="es-ES_tradnl" sz="1600" dirty="0"/>
              <a:t>Palo Alto, CA: </a:t>
            </a:r>
            <a:r>
              <a:rPr lang="es-ES_tradnl" sz="1600" dirty="0" err="1"/>
              <a:t>Consulting</a:t>
            </a:r>
            <a:r>
              <a:rPr lang="es-ES_tradnl" sz="1600" dirty="0"/>
              <a:t> </a:t>
            </a:r>
            <a:r>
              <a:rPr lang="es-ES_tradnl" sz="1600" dirty="0" err="1"/>
              <a:t>Psychologists</a:t>
            </a:r>
            <a:r>
              <a:rPr lang="es-ES_tradnl" sz="1600" dirty="0"/>
              <a:t> </a:t>
            </a:r>
            <a:r>
              <a:rPr lang="es-ES_tradnl" sz="1600" dirty="0" err="1"/>
              <a:t>Press</a:t>
            </a:r>
            <a:r>
              <a:rPr lang="es-ES_tradnl" sz="1600" dirty="0"/>
              <a:t>.</a:t>
            </a:r>
            <a:endParaRPr lang="es-ES_tradnl" sz="1600" dirty="0"/>
          </a:p>
          <a:p>
            <a:pPr algn="just"/>
            <a:r>
              <a:rPr lang="es-ES_tradnl" sz="1600" dirty="0" smtClean="0"/>
              <a:t>Moreno</a:t>
            </a:r>
            <a:r>
              <a:rPr lang="es-ES_tradnl" sz="1600" dirty="0"/>
              <a:t>, J.A., </a:t>
            </a:r>
            <a:r>
              <a:rPr lang="es-ES_tradnl" sz="1600" dirty="0" err="1"/>
              <a:t>Cervelló</a:t>
            </a:r>
            <a:r>
              <a:rPr lang="es-ES_tradnl" sz="1600" dirty="0"/>
              <a:t>, E. y González-Cutre, D. (2007). La motivación en el deporte: un estudio a través de la teoría de la autodeterminación. Apuntes de Psicología, 25 (1), 35-51.</a:t>
            </a:r>
            <a:endParaRPr lang="es-ES_tradnl" sz="1600" dirty="0"/>
          </a:p>
          <a:p>
            <a:pPr algn="just"/>
            <a:r>
              <a:rPr lang="en-US" sz="1600" dirty="0" smtClean="0"/>
              <a:t>Murray</a:t>
            </a:r>
            <a:r>
              <a:rPr lang="en-US" sz="1600" dirty="0"/>
              <a:t>, E. (1964). </a:t>
            </a:r>
            <a:r>
              <a:rPr lang="en-US" sz="1600" i="1" dirty="0"/>
              <a:t>Motivation and emotion</a:t>
            </a:r>
            <a:r>
              <a:rPr lang="en-US" sz="1600" dirty="0"/>
              <a:t>. Englewood Cliffs, NJ: Prentice-Hall.</a:t>
            </a:r>
            <a:endParaRPr lang="es-ES_tradnl" sz="1600" dirty="0"/>
          </a:p>
          <a:p>
            <a:pPr algn="just"/>
            <a:r>
              <a:rPr lang="en-US" sz="1600" dirty="0" smtClean="0"/>
              <a:t>Nicholls</a:t>
            </a:r>
            <a:r>
              <a:rPr lang="en-US" sz="1600" dirty="0"/>
              <a:t>, J.G. (1984). Achievement motivation: Conceptions of ability, subjective experience, task choice, and performance. </a:t>
            </a:r>
            <a:r>
              <a:rPr lang="es-ES_tradnl" sz="1600" i="1" dirty="0" err="1"/>
              <a:t>Psychological</a:t>
            </a:r>
            <a:r>
              <a:rPr lang="es-ES_tradnl" sz="1600" i="1" dirty="0"/>
              <a:t> </a:t>
            </a:r>
            <a:r>
              <a:rPr lang="es-ES_tradnl" sz="1600" i="1" dirty="0" err="1"/>
              <a:t>Review</a:t>
            </a:r>
            <a:r>
              <a:rPr lang="es-ES_tradnl" sz="1600" i="1" dirty="0"/>
              <a:t>, 91 </a:t>
            </a:r>
            <a:r>
              <a:rPr lang="es-ES_tradnl" sz="1600" dirty="0"/>
              <a:t>(3), 328-346</a:t>
            </a:r>
            <a:r>
              <a:rPr lang="es-ES_tradnl" sz="1600" dirty="0" smtClean="0"/>
              <a:t>.</a:t>
            </a:r>
          </a:p>
          <a:p>
            <a:pPr algn="just"/>
            <a:r>
              <a:rPr lang="es-ES_tradnl" sz="1600" dirty="0" err="1"/>
              <a:t>Olmedilla</a:t>
            </a:r>
            <a:r>
              <a:rPr lang="es-ES_tradnl" sz="1600" dirty="0"/>
              <a:t>, A. y Garcés de los </a:t>
            </a:r>
            <a:r>
              <a:rPr lang="es-ES_tradnl" sz="1600" dirty="0" err="1"/>
              <a:t>Fayos</a:t>
            </a:r>
            <a:r>
              <a:rPr lang="es-ES_tradnl" sz="1600" dirty="0"/>
              <a:t>, E. (2002). </a:t>
            </a:r>
            <a:r>
              <a:rPr lang="es-ES_tradnl" sz="1600" i="1" dirty="0"/>
              <a:t>Manual de psicología del deporte</a:t>
            </a:r>
            <a:r>
              <a:rPr lang="es-ES_tradnl" sz="1600" dirty="0"/>
              <a:t>. Murcia: Diego Marín.</a:t>
            </a:r>
            <a:endParaRPr lang="es-ES_tradnl" sz="1600" dirty="0"/>
          </a:p>
          <a:p>
            <a:pPr algn="just"/>
            <a:r>
              <a:rPr lang="es-ES_tradnl" sz="1600" dirty="0"/>
              <a:t> </a:t>
            </a:r>
            <a:r>
              <a:rPr lang="es-ES_tradnl" sz="1600" dirty="0" smtClean="0"/>
              <a:t>Oña</a:t>
            </a:r>
            <a:r>
              <a:rPr lang="es-ES_tradnl" sz="1600" dirty="0"/>
              <a:t>, A. (1994). </a:t>
            </a:r>
            <a:r>
              <a:rPr lang="es-ES_tradnl" sz="1600" i="1" dirty="0"/>
              <a:t>Comportamiento motor. Bases psicológicas del movimiento humano</a:t>
            </a:r>
            <a:r>
              <a:rPr lang="es-ES_tradnl" sz="1600" dirty="0"/>
              <a:t>. Granada: Servicio de Publicaciones de la Universidad.</a:t>
            </a:r>
            <a:endParaRPr lang="es-ES_tradnl" sz="1600" dirty="0"/>
          </a:p>
          <a:p>
            <a:pPr algn="just"/>
            <a:endParaRPr lang="es-ES_tradnl" sz="1600" dirty="0">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8" name="CuadroTexto 7"/>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448602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906" y="437962"/>
            <a:ext cx="4962810" cy="745234"/>
          </a:xfrm>
        </p:spPr>
        <p:txBody>
          <a:bodyPr>
            <a:noAutofit/>
          </a:bodyPr>
          <a:lstStyle/>
          <a:p>
            <a:r>
              <a:rPr lang="es-ES_tradnl" sz="2400" b="1" dirty="0" smtClean="0"/>
              <a:t>REFERENCIAS BIBLIOGRÁFICAS</a:t>
            </a:r>
            <a:endParaRPr lang="es-ES" sz="2400" b="1" dirty="0"/>
          </a:p>
        </p:txBody>
      </p:sp>
      <p:sp>
        <p:nvSpPr>
          <p:cNvPr id="3" name="Marcador de contenido 2"/>
          <p:cNvSpPr>
            <a:spLocks noGrp="1"/>
          </p:cNvSpPr>
          <p:nvPr>
            <p:ph idx="1"/>
          </p:nvPr>
        </p:nvSpPr>
        <p:spPr>
          <a:xfrm>
            <a:off x="437905" y="869718"/>
            <a:ext cx="8130222" cy="5090516"/>
          </a:xfrm>
        </p:spPr>
        <p:txBody>
          <a:bodyPr>
            <a:noAutofit/>
          </a:bodyPr>
          <a:lstStyle/>
          <a:p>
            <a:pPr marL="68580" indent="0" algn="just">
              <a:buNone/>
            </a:pPr>
            <a:endParaRPr lang="es-ES_tradnl" sz="1800" dirty="0"/>
          </a:p>
          <a:p>
            <a:r>
              <a:rPr lang="es-ES_tradnl" sz="1600" dirty="0" err="1"/>
              <a:t>Pallarés</a:t>
            </a:r>
            <a:r>
              <a:rPr lang="es-ES_tradnl" sz="1600" dirty="0"/>
              <a:t>, J., </a:t>
            </a:r>
            <a:r>
              <a:rPr lang="es-ES_tradnl" sz="1600" dirty="0" err="1"/>
              <a:t>Canton</a:t>
            </a:r>
            <a:r>
              <a:rPr lang="es-ES_tradnl" sz="1600" dirty="0"/>
              <a:t>, E., y Mayor. L. (1990). Factores motivacionales en la intervención en el deporte infantil y juvenil. </a:t>
            </a:r>
            <a:r>
              <a:rPr lang="es-ES_tradnl" sz="1600" i="1" dirty="0"/>
              <a:t>II Congreso del Colegio Oficial de Psicólogos</a:t>
            </a:r>
            <a:r>
              <a:rPr lang="es-ES_tradnl" sz="1600" dirty="0"/>
              <a:t>. Valencia.</a:t>
            </a:r>
            <a:endParaRPr lang="es-ES_tradnl" sz="1600" dirty="0"/>
          </a:p>
          <a:p>
            <a:r>
              <a:rPr lang="es-ES_tradnl" sz="1600" dirty="0" smtClean="0"/>
              <a:t>Roberts</a:t>
            </a:r>
            <a:r>
              <a:rPr lang="es-ES_tradnl" sz="1600" dirty="0"/>
              <a:t>, G. C. (2001). </a:t>
            </a:r>
            <a:r>
              <a:rPr lang="es-ES_tradnl" sz="1600" dirty="0" err="1"/>
              <a:t>Understanding</a:t>
            </a:r>
            <a:r>
              <a:rPr lang="es-ES_tradnl" sz="1600" dirty="0"/>
              <a:t> </a:t>
            </a:r>
            <a:r>
              <a:rPr lang="es-ES_tradnl" sz="1600" dirty="0" err="1"/>
              <a:t>the</a:t>
            </a:r>
            <a:r>
              <a:rPr lang="es-ES_tradnl" sz="1600" dirty="0"/>
              <a:t> </a:t>
            </a:r>
            <a:r>
              <a:rPr lang="es-ES_tradnl" sz="1600" dirty="0" err="1"/>
              <a:t>dynamics</a:t>
            </a:r>
            <a:r>
              <a:rPr lang="es-ES_tradnl" sz="1600" dirty="0"/>
              <a:t> of </a:t>
            </a:r>
            <a:r>
              <a:rPr lang="es-ES_tradnl" sz="1600" dirty="0" err="1"/>
              <a:t>motivation</a:t>
            </a:r>
            <a:r>
              <a:rPr lang="es-ES_tradnl" sz="1600" dirty="0"/>
              <a:t> in </a:t>
            </a:r>
            <a:r>
              <a:rPr lang="es-ES_tradnl" sz="1600" dirty="0" err="1"/>
              <a:t>physical</a:t>
            </a:r>
            <a:r>
              <a:rPr lang="es-ES_tradnl" sz="1600" dirty="0"/>
              <a:t> </a:t>
            </a:r>
            <a:r>
              <a:rPr lang="es-ES_tradnl" sz="1600" dirty="0" err="1"/>
              <a:t>activity</a:t>
            </a:r>
            <a:r>
              <a:rPr lang="es-ES_tradnl" sz="1600" dirty="0"/>
              <a:t>: </a:t>
            </a:r>
            <a:r>
              <a:rPr lang="es-ES_tradnl" sz="1600" dirty="0" err="1"/>
              <a:t>The</a:t>
            </a:r>
            <a:r>
              <a:rPr lang="es-ES_tradnl" sz="1600" dirty="0"/>
              <a:t> </a:t>
            </a:r>
            <a:r>
              <a:rPr lang="es-ES_tradnl" sz="1600" dirty="0" err="1"/>
              <a:t>inﬂuence</a:t>
            </a:r>
            <a:r>
              <a:rPr lang="es-ES_tradnl" sz="1600" dirty="0"/>
              <a:t> of </a:t>
            </a:r>
            <a:r>
              <a:rPr lang="es-ES_tradnl" sz="1600" dirty="0" err="1"/>
              <a:t>achievement</a:t>
            </a:r>
            <a:r>
              <a:rPr lang="es-ES_tradnl" sz="1600" dirty="0"/>
              <a:t> </a:t>
            </a:r>
            <a:r>
              <a:rPr lang="es-ES_tradnl" sz="1600" dirty="0" err="1"/>
              <a:t>goals</a:t>
            </a:r>
            <a:r>
              <a:rPr lang="es-ES_tradnl" sz="1600" dirty="0"/>
              <a:t> </a:t>
            </a:r>
            <a:r>
              <a:rPr lang="es-ES_tradnl" sz="1600" dirty="0" err="1"/>
              <a:t>on</a:t>
            </a:r>
            <a:r>
              <a:rPr lang="es-ES_tradnl" sz="1600" dirty="0"/>
              <a:t> </a:t>
            </a:r>
            <a:r>
              <a:rPr lang="es-ES_tradnl" sz="1600" dirty="0" err="1"/>
              <a:t>motivation</a:t>
            </a:r>
            <a:r>
              <a:rPr lang="es-ES_tradnl" sz="1600" dirty="0"/>
              <a:t> </a:t>
            </a:r>
            <a:r>
              <a:rPr lang="es-ES_tradnl" sz="1600" dirty="0" err="1"/>
              <a:t>processes</a:t>
            </a:r>
            <a:r>
              <a:rPr lang="es-ES_tradnl" sz="1600" dirty="0"/>
              <a:t>. En G. C. Roberts (Ed.), </a:t>
            </a:r>
            <a:r>
              <a:rPr lang="es-ES_tradnl" sz="1600" i="1" dirty="0" err="1"/>
              <a:t>Advances</a:t>
            </a:r>
            <a:r>
              <a:rPr lang="es-ES_tradnl" sz="1600" i="1" dirty="0"/>
              <a:t> in </a:t>
            </a:r>
            <a:r>
              <a:rPr lang="es-ES_tradnl" sz="1600" i="1" dirty="0" err="1"/>
              <a:t>motivation</a:t>
            </a:r>
            <a:r>
              <a:rPr lang="es-ES_tradnl" sz="1600" i="1" dirty="0"/>
              <a:t> in sport and </a:t>
            </a:r>
            <a:r>
              <a:rPr lang="es-ES_tradnl" sz="1600" i="1" dirty="0" err="1"/>
              <a:t>exercise</a:t>
            </a:r>
            <a:r>
              <a:rPr lang="es-ES_tradnl" sz="1600" dirty="0"/>
              <a:t> (págs. 1-50). Champaign, IL: Human </a:t>
            </a:r>
            <a:r>
              <a:rPr lang="es-ES_tradnl" sz="1600" dirty="0" err="1"/>
              <a:t>Kinetics</a:t>
            </a:r>
            <a:r>
              <a:rPr lang="es-ES_tradnl" sz="1600" dirty="0"/>
              <a:t>.</a:t>
            </a:r>
            <a:endParaRPr lang="es-ES_tradnl" sz="1600" dirty="0"/>
          </a:p>
          <a:p>
            <a:r>
              <a:rPr lang="es-ES_tradnl" sz="1600" dirty="0" smtClean="0"/>
              <a:t>Ruiz</a:t>
            </a:r>
            <a:r>
              <a:rPr lang="es-ES_tradnl" sz="1600" dirty="0"/>
              <a:t>, R. (2008). Características de personalidad en el deporte del tenis: un estudio piloto. </a:t>
            </a:r>
            <a:r>
              <a:rPr lang="es-ES_tradnl" sz="1600" i="1" dirty="0"/>
              <a:t>IV Congreso Internacional y XXV Nacional de Educación Física</a:t>
            </a:r>
            <a:r>
              <a:rPr lang="es-ES_tradnl" sz="1600" dirty="0"/>
              <a:t>. Córdoba (España).</a:t>
            </a:r>
            <a:endParaRPr lang="es-ES_tradnl" sz="1600" dirty="0"/>
          </a:p>
          <a:p>
            <a:r>
              <a:rPr lang="es-ES_tradnl" sz="1600" dirty="0" smtClean="0"/>
              <a:t>Ruiz</a:t>
            </a:r>
            <a:r>
              <a:rPr lang="es-ES_tradnl" sz="1600" dirty="0"/>
              <a:t>, R., y Lorenzo, O. (2008). Características psicológicas en los jugadores de pádel de alto rendimiento. </a:t>
            </a:r>
            <a:r>
              <a:rPr lang="es-ES_tradnl" sz="1600" i="1" dirty="0"/>
              <a:t>Revista Iberoamericana de Psicología del Ejercicio y el Deporte, 3</a:t>
            </a:r>
            <a:r>
              <a:rPr lang="es-ES_tradnl" sz="1600" dirty="0"/>
              <a:t> (2), 183-200.</a:t>
            </a:r>
            <a:endParaRPr lang="es-ES_tradnl" sz="1600" dirty="0"/>
          </a:p>
          <a:p>
            <a:r>
              <a:rPr lang="es-ES_tradnl" sz="1600" dirty="0" err="1" smtClean="0"/>
              <a:t>Ryan</a:t>
            </a:r>
            <a:r>
              <a:rPr lang="es-ES_tradnl" sz="1600" dirty="0"/>
              <a:t>, R. M., y </a:t>
            </a:r>
            <a:r>
              <a:rPr lang="es-ES_tradnl" sz="1600" dirty="0" err="1"/>
              <a:t>Deci</a:t>
            </a:r>
            <a:r>
              <a:rPr lang="es-ES_tradnl" sz="1600" dirty="0"/>
              <a:t>, E. L. (2000). </a:t>
            </a:r>
            <a:r>
              <a:rPr lang="es-ES_tradnl" sz="1600" dirty="0" err="1"/>
              <a:t>Self-determination</a:t>
            </a:r>
            <a:r>
              <a:rPr lang="es-ES_tradnl" sz="1600" dirty="0"/>
              <a:t> </a:t>
            </a:r>
            <a:r>
              <a:rPr lang="es-ES_tradnl" sz="1600" dirty="0" err="1"/>
              <a:t>theory</a:t>
            </a:r>
            <a:r>
              <a:rPr lang="es-ES_tradnl" sz="1600" dirty="0"/>
              <a:t> and </a:t>
            </a:r>
            <a:r>
              <a:rPr lang="es-ES_tradnl" sz="1600" dirty="0" err="1"/>
              <a:t>the</a:t>
            </a:r>
            <a:r>
              <a:rPr lang="es-ES_tradnl" sz="1600" dirty="0"/>
              <a:t> </a:t>
            </a:r>
            <a:r>
              <a:rPr lang="es-ES_tradnl" sz="1600" dirty="0" err="1"/>
              <a:t>facilitation</a:t>
            </a:r>
            <a:r>
              <a:rPr lang="es-ES_tradnl" sz="1600" dirty="0"/>
              <a:t> of </a:t>
            </a:r>
            <a:r>
              <a:rPr lang="es-ES_tradnl" sz="1600" dirty="0" err="1"/>
              <a:t>intrinsic</a:t>
            </a:r>
            <a:r>
              <a:rPr lang="es-ES_tradnl" sz="1600" dirty="0"/>
              <a:t> </a:t>
            </a:r>
            <a:r>
              <a:rPr lang="es-ES_tradnl" sz="1600" dirty="0" err="1"/>
              <a:t>motivation</a:t>
            </a:r>
            <a:r>
              <a:rPr lang="es-ES_tradnl" sz="1600" dirty="0"/>
              <a:t>, social </a:t>
            </a:r>
            <a:r>
              <a:rPr lang="es-ES_tradnl" sz="1600" dirty="0" err="1"/>
              <a:t>development</a:t>
            </a:r>
            <a:r>
              <a:rPr lang="es-ES_tradnl" sz="1600" dirty="0"/>
              <a:t> and </a:t>
            </a:r>
            <a:r>
              <a:rPr lang="es-ES_tradnl" sz="1600" dirty="0" err="1"/>
              <a:t>well-being</a:t>
            </a:r>
            <a:r>
              <a:rPr lang="es-ES_tradnl" sz="1600" dirty="0"/>
              <a:t>. </a:t>
            </a:r>
            <a:r>
              <a:rPr lang="es-ES_tradnl" sz="1600" i="1" dirty="0"/>
              <a:t>American </a:t>
            </a:r>
            <a:r>
              <a:rPr lang="es-ES_tradnl" sz="1600" i="1" dirty="0" err="1"/>
              <a:t>Psychologist</a:t>
            </a:r>
            <a:r>
              <a:rPr lang="es-ES_tradnl" sz="1600" i="1" dirty="0"/>
              <a:t>, 55</a:t>
            </a:r>
            <a:r>
              <a:rPr lang="es-ES_tradnl" sz="1600" dirty="0"/>
              <a:t>, 68-78.</a:t>
            </a:r>
            <a:endParaRPr lang="es-ES_tradnl" sz="1600" dirty="0"/>
          </a:p>
          <a:p>
            <a:r>
              <a:rPr lang="es-ES_tradnl" sz="1600" dirty="0" err="1" smtClean="0"/>
              <a:t>Sage</a:t>
            </a:r>
            <a:r>
              <a:rPr lang="es-ES_tradnl" sz="1600" dirty="0"/>
              <a:t>, G. (1977). </a:t>
            </a:r>
            <a:r>
              <a:rPr lang="es-ES_tradnl" sz="1600" i="1" dirty="0" err="1"/>
              <a:t>Introduction</a:t>
            </a:r>
            <a:r>
              <a:rPr lang="es-ES_tradnl" sz="1600" i="1" dirty="0"/>
              <a:t> </a:t>
            </a:r>
            <a:r>
              <a:rPr lang="es-ES_tradnl" sz="1600" i="1" dirty="0" err="1"/>
              <a:t>to</a:t>
            </a:r>
            <a:r>
              <a:rPr lang="es-ES_tradnl" sz="1600" i="1" dirty="0"/>
              <a:t> motor </a:t>
            </a:r>
            <a:r>
              <a:rPr lang="es-ES_tradnl" sz="1600" i="1" dirty="0" err="1"/>
              <a:t>behavior</a:t>
            </a:r>
            <a:r>
              <a:rPr lang="es-ES_tradnl" sz="1600" i="1" dirty="0"/>
              <a:t>: A </a:t>
            </a:r>
            <a:r>
              <a:rPr lang="es-ES_tradnl" sz="1600" i="1" dirty="0" err="1"/>
              <a:t>neurpsychological</a:t>
            </a:r>
            <a:r>
              <a:rPr lang="es-ES_tradnl" sz="1600" i="1" dirty="0"/>
              <a:t> </a:t>
            </a:r>
            <a:r>
              <a:rPr lang="es-ES_tradnl" sz="1600" i="1" dirty="0" err="1"/>
              <a:t>approach</a:t>
            </a:r>
            <a:r>
              <a:rPr lang="es-ES_tradnl" sz="1600" i="1" dirty="0"/>
              <a:t> (2ªEd)</a:t>
            </a:r>
            <a:r>
              <a:rPr lang="es-ES_tradnl" sz="1600" dirty="0"/>
              <a:t>. Reading, MA: Addison-Wesley</a:t>
            </a:r>
            <a:r>
              <a:rPr lang="es-ES_tradnl" sz="1600" dirty="0" smtClean="0"/>
              <a:t>.</a:t>
            </a:r>
            <a:endParaRPr lang="es-ES_tradnl" sz="1600" dirty="0"/>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8" name="CuadroTexto 7"/>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389727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906" y="437962"/>
            <a:ext cx="4962810" cy="745234"/>
          </a:xfrm>
        </p:spPr>
        <p:txBody>
          <a:bodyPr>
            <a:noAutofit/>
          </a:bodyPr>
          <a:lstStyle/>
          <a:p>
            <a:r>
              <a:rPr lang="es-ES_tradnl" sz="2400" b="1" dirty="0" smtClean="0"/>
              <a:t>REFERENCIAS BIBLIOGRÁFICAS</a:t>
            </a:r>
            <a:endParaRPr lang="es-ES" sz="2400" b="1" dirty="0"/>
          </a:p>
        </p:txBody>
      </p:sp>
      <p:sp>
        <p:nvSpPr>
          <p:cNvPr id="3" name="Marcador de contenido 2"/>
          <p:cNvSpPr>
            <a:spLocks noGrp="1"/>
          </p:cNvSpPr>
          <p:nvPr>
            <p:ph idx="1"/>
          </p:nvPr>
        </p:nvSpPr>
        <p:spPr>
          <a:xfrm>
            <a:off x="437905" y="869718"/>
            <a:ext cx="8130222" cy="5090516"/>
          </a:xfrm>
        </p:spPr>
        <p:txBody>
          <a:bodyPr>
            <a:noAutofit/>
          </a:bodyPr>
          <a:lstStyle/>
          <a:p>
            <a:pPr marL="68580" indent="0" algn="just">
              <a:buNone/>
            </a:pPr>
            <a:endParaRPr lang="es-ES_tradnl" sz="1800" dirty="0"/>
          </a:p>
          <a:p>
            <a:pPr algn="just"/>
            <a:r>
              <a:rPr lang="es-ES_tradnl" sz="1600" dirty="0"/>
              <a:t>Salgado, R., Rivas, C.A. y García,  A. (2011). Aparición del </a:t>
            </a:r>
            <a:r>
              <a:rPr lang="es-ES_tradnl" sz="1600" dirty="0" err="1"/>
              <a:t>Burnout</a:t>
            </a:r>
            <a:r>
              <a:rPr lang="es-ES_tradnl" sz="1600" dirty="0"/>
              <a:t> en jugadores de fútbol de primera división profesional en México: Estrategias de intervención. </a:t>
            </a:r>
            <a:r>
              <a:rPr lang="es-ES_tradnl" sz="1600" i="1" dirty="0"/>
              <a:t>Cuadernos de Psicología del Deporte, 11</a:t>
            </a:r>
            <a:r>
              <a:rPr lang="es-ES_tradnl" sz="1600" dirty="0"/>
              <a:t> (2), 57-62.</a:t>
            </a:r>
            <a:endParaRPr lang="es-ES_tradnl" sz="1600" dirty="0"/>
          </a:p>
          <a:p>
            <a:pPr algn="just"/>
            <a:r>
              <a:rPr lang="en-US" sz="1600" dirty="0" smtClean="0"/>
              <a:t>Santos</a:t>
            </a:r>
            <a:r>
              <a:rPr lang="en-US" sz="1600" dirty="0"/>
              <a:t>-Rosa, F.J., </a:t>
            </a:r>
            <a:r>
              <a:rPr lang="en-US" sz="1600" dirty="0" err="1"/>
              <a:t>García</a:t>
            </a:r>
            <a:r>
              <a:rPr lang="en-US" sz="1600" dirty="0"/>
              <a:t>, T., Jiménez, R., </a:t>
            </a:r>
            <a:r>
              <a:rPr lang="en-US" sz="1600" dirty="0" err="1"/>
              <a:t>Moya</a:t>
            </a:r>
            <a:r>
              <a:rPr lang="en-US" sz="1600" dirty="0"/>
              <a:t>, M. &amp; </a:t>
            </a:r>
            <a:r>
              <a:rPr lang="en-US" sz="1600" dirty="0" err="1"/>
              <a:t>Cervelló</a:t>
            </a:r>
            <a:r>
              <a:rPr lang="en-US" sz="1600" dirty="0"/>
              <a:t>, E.M. (2007). </a:t>
            </a:r>
            <a:r>
              <a:rPr lang="en-US" sz="1600" dirty="0" err="1"/>
              <a:t>Predicción</a:t>
            </a:r>
            <a:r>
              <a:rPr lang="en-US" sz="1600" dirty="0"/>
              <a:t> de la </a:t>
            </a:r>
            <a:r>
              <a:rPr lang="en-US" sz="1600" dirty="0" err="1"/>
              <a:t>satisfacción</a:t>
            </a:r>
            <a:r>
              <a:rPr lang="en-US" sz="1600" dirty="0"/>
              <a:t> con el </a:t>
            </a:r>
            <a:r>
              <a:rPr lang="en-US" sz="1600" dirty="0" err="1"/>
              <a:t>rendimiento</a:t>
            </a:r>
            <a:r>
              <a:rPr lang="en-US" sz="1600" dirty="0"/>
              <a:t> </a:t>
            </a:r>
            <a:r>
              <a:rPr lang="en-US" sz="1600" dirty="0" err="1"/>
              <a:t>deportivo</a:t>
            </a:r>
            <a:r>
              <a:rPr lang="en-US" sz="1600" dirty="0"/>
              <a:t> en </a:t>
            </a:r>
            <a:r>
              <a:rPr lang="en-US" sz="1600" dirty="0" err="1"/>
              <a:t>jugadores</a:t>
            </a:r>
            <a:r>
              <a:rPr lang="en-US" sz="1600" dirty="0"/>
              <a:t> de </a:t>
            </a:r>
            <a:r>
              <a:rPr lang="en-US" sz="1600" dirty="0" err="1"/>
              <a:t>tenis</a:t>
            </a:r>
            <a:r>
              <a:rPr lang="en-US" sz="1600" dirty="0"/>
              <a:t>: </a:t>
            </a:r>
            <a:r>
              <a:rPr lang="en-US" sz="1600" dirty="0" err="1"/>
              <a:t>Efectos</a:t>
            </a:r>
            <a:r>
              <a:rPr lang="en-US" sz="1600" dirty="0"/>
              <a:t> de </a:t>
            </a:r>
            <a:r>
              <a:rPr lang="en-US" sz="1600" dirty="0" err="1"/>
              <a:t>las</a:t>
            </a:r>
            <a:r>
              <a:rPr lang="en-US" sz="1600" dirty="0"/>
              <a:t> claves </a:t>
            </a:r>
            <a:r>
              <a:rPr lang="en-US" sz="1600" dirty="0" err="1"/>
              <a:t>situacionales</a:t>
            </a:r>
            <a:r>
              <a:rPr lang="en-US" sz="1600" dirty="0"/>
              <a:t>. </a:t>
            </a:r>
            <a:r>
              <a:rPr lang="en-US" sz="1600" i="1" dirty="0" err="1"/>
              <a:t>Motricidad</a:t>
            </a:r>
            <a:r>
              <a:rPr lang="en-US" sz="1600" i="1" dirty="0"/>
              <a:t>. European Journal of Human Movement, 18,</a:t>
            </a:r>
            <a:r>
              <a:rPr lang="en-US" sz="1600" dirty="0"/>
              <a:t> 41-60.</a:t>
            </a:r>
            <a:endParaRPr lang="es-ES_tradnl" sz="1600" dirty="0"/>
          </a:p>
          <a:p>
            <a:pPr algn="just"/>
            <a:r>
              <a:rPr lang="es-ES_tradnl" sz="1600" dirty="0" smtClean="0"/>
              <a:t>Sarros</a:t>
            </a:r>
            <a:r>
              <a:rPr lang="es-ES_tradnl" sz="1600" dirty="0"/>
              <a:t>, J.C. (1988) </a:t>
            </a:r>
            <a:r>
              <a:rPr lang="es-ES_tradnl" sz="1600" dirty="0" err="1"/>
              <a:t>Administrator</a:t>
            </a:r>
            <a:r>
              <a:rPr lang="es-ES_tradnl" sz="1600" dirty="0"/>
              <a:t> </a:t>
            </a:r>
            <a:r>
              <a:rPr lang="es-ES_tradnl" sz="1600" dirty="0" err="1"/>
              <a:t>burnout</a:t>
            </a:r>
            <a:r>
              <a:rPr lang="es-ES_tradnl" sz="1600" dirty="0"/>
              <a:t>: </a:t>
            </a:r>
            <a:r>
              <a:rPr lang="es-ES_tradnl" sz="1600" dirty="0" err="1"/>
              <a:t>Finding</a:t>
            </a:r>
            <a:r>
              <a:rPr lang="es-ES_tradnl" sz="1600" dirty="0"/>
              <a:t> and </a:t>
            </a:r>
            <a:r>
              <a:rPr lang="es-ES_tradnl" sz="1600" dirty="0" err="1"/>
              <a:t>future</a:t>
            </a:r>
            <a:r>
              <a:rPr lang="es-ES_tradnl" sz="1600" dirty="0"/>
              <a:t> </a:t>
            </a:r>
            <a:r>
              <a:rPr lang="es-ES_tradnl" sz="1600" dirty="0" err="1"/>
              <a:t>directions</a:t>
            </a:r>
            <a:r>
              <a:rPr lang="es-ES_tradnl" sz="1600" dirty="0"/>
              <a:t>. </a:t>
            </a:r>
            <a:r>
              <a:rPr lang="es-ES_tradnl" sz="1600" i="1" dirty="0" err="1"/>
              <a:t>The</a:t>
            </a:r>
            <a:r>
              <a:rPr lang="es-ES_tradnl" sz="1600" i="1" dirty="0"/>
              <a:t> </a:t>
            </a:r>
            <a:r>
              <a:rPr lang="es-ES_tradnl" sz="1600" i="1" dirty="0" err="1"/>
              <a:t>Journal</a:t>
            </a:r>
            <a:r>
              <a:rPr lang="es-ES_tradnl" sz="1600" i="1" dirty="0"/>
              <a:t> of </a:t>
            </a:r>
            <a:r>
              <a:rPr lang="es-ES_tradnl" sz="1600" i="1" dirty="0" err="1"/>
              <a:t>Educational</a:t>
            </a:r>
            <a:r>
              <a:rPr lang="es-ES_tradnl" sz="1600" i="1" dirty="0"/>
              <a:t> </a:t>
            </a:r>
            <a:r>
              <a:rPr lang="es-ES_tradnl" sz="1600" i="1" dirty="0" err="1"/>
              <a:t>Administration</a:t>
            </a:r>
            <a:r>
              <a:rPr lang="es-ES_tradnl" sz="1600" i="1" dirty="0"/>
              <a:t>, 26</a:t>
            </a:r>
            <a:r>
              <a:rPr lang="es-ES_tradnl" sz="1600" dirty="0"/>
              <a:t> (2), 184-196.</a:t>
            </a:r>
            <a:endParaRPr lang="es-ES_tradnl" sz="1600" dirty="0"/>
          </a:p>
          <a:p>
            <a:pPr algn="just"/>
            <a:r>
              <a:rPr lang="es-ES_tradnl" sz="1600" dirty="0" smtClean="0"/>
              <a:t>Sierra</a:t>
            </a:r>
            <a:r>
              <a:rPr lang="es-ES_tradnl" sz="1600" dirty="0"/>
              <a:t>, C.A. (2008). </a:t>
            </a:r>
            <a:r>
              <a:rPr lang="es-ES_tradnl" sz="1600" dirty="0" err="1"/>
              <a:t>Burnout</a:t>
            </a:r>
            <a:r>
              <a:rPr lang="es-ES_tradnl" sz="1600" dirty="0"/>
              <a:t> y pensamientos irracionales en deportistas de alto rendimiento. </a:t>
            </a:r>
            <a:r>
              <a:rPr lang="es-ES_tradnl" sz="1600" i="1" dirty="0" err="1"/>
              <a:t>Psychología</a:t>
            </a:r>
            <a:r>
              <a:rPr lang="es-ES_tradnl" sz="1600" i="1" dirty="0"/>
              <a:t>: Avances de la Disciplina, 2</a:t>
            </a:r>
            <a:r>
              <a:rPr lang="es-ES_tradnl" sz="1600" dirty="0"/>
              <a:t> (1), 49-78.</a:t>
            </a:r>
            <a:endParaRPr lang="es-ES_tradnl" sz="1600" dirty="0"/>
          </a:p>
          <a:p>
            <a:pPr algn="just"/>
            <a:r>
              <a:rPr lang="es-ES_tradnl" sz="1600" dirty="0" err="1" smtClean="0"/>
              <a:t>Tutte</a:t>
            </a:r>
            <a:r>
              <a:rPr lang="es-ES_tradnl" sz="1600" dirty="0"/>
              <a:t>, V. y Suero. M. (2009). Compromiso deportivo, juicio de control y </a:t>
            </a:r>
            <a:r>
              <a:rPr lang="es-ES_tradnl" sz="1600" dirty="0" err="1"/>
              <a:t>burnout</a:t>
            </a:r>
            <a:r>
              <a:rPr lang="es-ES_tradnl" sz="1600" dirty="0"/>
              <a:t> en dos equipos deportivos femeninos. </a:t>
            </a:r>
            <a:r>
              <a:rPr lang="es-ES_tradnl" sz="1600" i="1" dirty="0"/>
              <a:t>Ciencias Psicológicas, 3</a:t>
            </a:r>
            <a:r>
              <a:rPr lang="es-ES_tradnl" sz="1600" dirty="0"/>
              <a:t>, (1), 17-28.</a:t>
            </a:r>
            <a:endParaRPr lang="es-ES_tradnl" sz="1600" dirty="0"/>
          </a:p>
          <a:p>
            <a:pPr algn="just"/>
            <a:r>
              <a:rPr lang="es-ES_tradnl" sz="1600" dirty="0" err="1" smtClean="0"/>
              <a:t>Vallerand</a:t>
            </a:r>
            <a:r>
              <a:rPr lang="es-ES_tradnl" sz="1600" dirty="0"/>
              <a:t>, R.J., </a:t>
            </a:r>
            <a:r>
              <a:rPr lang="es-ES_tradnl" sz="1600" dirty="0" err="1"/>
              <a:t>Deci</a:t>
            </a:r>
            <a:r>
              <a:rPr lang="es-ES_tradnl" sz="1600" dirty="0"/>
              <a:t>, E.L. y </a:t>
            </a:r>
            <a:r>
              <a:rPr lang="es-ES_tradnl" sz="1600" dirty="0" err="1"/>
              <a:t>Ryan</a:t>
            </a:r>
            <a:r>
              <a:rPr lang="es-ES_tradnl" sz="1600" dirty="0"/>
              <a:t>, R.M. (1987). </a:t>
            </a:r>
            <a:r>
              <a:rPr lang="en-US" sz="1600" dirty="0"/>
              <a:t>Intrinsic motivation in sport. En K. </a:t>
            </a:r>
            <a:r>
              <a:rPr lang="en-US" sz="1600" dirty="0" err="1"/>
              <a:t>Pandolf</a:t>
            </a:r>
            <a:r>
              <a:rPr lang="en-US" sz="1600" dirty="0"/>
              <a:t> (Ed.), </a:t>
            </a:r>
            <a:r>
              <a:rPr lang="en-US" sz="1600" i="1" dirty="0"/>
              <a:t>Exercise and Sport Science Reviews</a:t>
            </a:r>
            <a:r>
              <a:rPr lang="en-US" sz="1600" dirty="0"/>
              <a:t> (Vol. 15, pp. 389-425). New York: Macmillan.</a:t>
            </a:r>
            <a:endParaRPr lang="es-ES_tradnl" sz="1600" dirty="0">
              <a:effectLst/>
            </a:endParaRPr>
          </a:p>
        </p:txBody>
      </p:sp>
      <p:sp>
        <p:nvSpPr>
          <p:cNvPr id="7" name="CuadroTexto 6"/>
          <p:cNvSpPr txBox="1"/>
          <p:nvPr/>
        </p:nvSpPr>
        <p:spPr>
          <a:xfrm>
            <a:off x="3857672" y="6488668"/>
            <a:ext cx="5096267" cy="369332"/>
          </a:xfrm>
          <a:prstGeom prst="rect">
            <a:avLst/>
          </a:prstGeom>
          <a:noFill/>
        </p:spPr>
        <p:txBody>
          <a:bodyPr wrap="none" rtlCol="0">
            <a:spAutoFit/>
          </a:bodyPr>
          <a:lstStyle/>
          <a:p>
            <a:r>
              <a:rPr lang="es-ES" b="1" dirty="0" smtClean="0"/>
              <a:t>Bernardino Javier Sánchez-Alcaraz Martínez</a:t>
            </a:r>
            <a:endParaRPr lang="es-ES" b="1" dirty="0"/>
          </a:p>
        </p:txBody>
      </p:sp>
      <p:sp>
        <p:nvSpPr>
          <p:cNvPr id="8" name="CuadroTexto 7"/>
          <p:cNvSpPr txBox="1"/>
          <p:nvPr/>
        </p:nvSpPr>
        <p:spPr>
          <a:xfrm>
            <a:off x="4667043" y="44204"/>
            <a:ext cx="3373640" cy="338554"/>
          </a:xfrm>
          <a:prstGeom prst="rect">
            <a:avLst/>
          </a:prstGeom>
          <a:noFill/>
        </p:spPr>
        <p:txBody>
          <a:bodyPr wrap="none" rtlCol="0">
            <a:spAutoFit/>
          </a:bodyPr>
          <a:lstStyle/>
          <a:p>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TEMA 7. </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PSICOLOG</a:t>
            </a:r>
            <a:r>
              <a:rPr lang="es-E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ÍA DEL PÁDEL</a:t>
            </a:r>
            <a:endParaRPr lang="es-E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9649049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1248</TotalTime>
  <Words>6019</Words>
  <Application>Microsoft Macintosh PowerPoint</Application>
  <PresentationFormat>Presentación en pantalla (4:3)</PresentationFormat>
  <Paragraphs>227</Paragraphs>
  <Slides>30</Slides>
  <Notes>0</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Austin</vt:lpstr>
      <vt:lpstr>TEMA 7 FUNDAMENTOS PSICOLÓGICOS DEL PÁDEL</vt:lpstr>
      <vt:lpstr>1. INTRODUCCIÓN</vt:lpstr>
      <vt:lpstr>2. VARIABLES PSICOLÓGICAS QUE INFLUYEN EN EL RENDIMIENTO DEL DEPORTISTA</vt:lpstr>
      <vt:lpstr>2. VARIABLES PSICOLÓGICAS QUE INFLUYEN EN EL RENDIMIENTO DEL DEPORTISTA</vt:lpstr>
      <vt:lpstr>3. LA MOTIVACIÓN</vt:lpstr>
      <vt:lpstr>3. LA MOTIVACIÓN</vt:lpstr>
      <vt:lpstr>3. LA MOTIVACIÓN</vt:lpstr>
      <vt:lpstr>3. LA MOTIVACIÓN</vt:lpstr>
      <vt:lpstr>4. EL BURNOUT</vt:lpstr>
      <vt:lpstr>4. EL BURNOUT</vt:lpstr>
      <vt:lpstr>4. EL BURNOUT</vt:lpstr>
      <vt:lpstr>4. EL BURNOUT</vt:lpstr>
      <vt:lpstr>5. ACTIVACIÓN Y ANSIEDAD</vt:lpstr>
      <vt:lpstr>5. ACTIVACIÓN Y ANSIEDAD</vt:lpstr>
      <vt:lpstr>5. ACTIVACIÓN Y ANSIEDAD</vt:lpstr>
      <vt:lpstr>5. ACTIVACIÓN Y ANSIEDAD</vt:lpstr>
      <vt:lpstr>5. ACTIVACIÓN Y ANSIEDAD</vt:lpstr>
      <vt:lpstr>6. ATENCIÓN Y CONCENTRACIÓN</vt:lpstr>
      <vt:lpstr>6. ATENCIÓN Y CONCENTRACIÓN</vt:lpstr>
      <vt:lpstr>6. ATENCIÓN Y CONCENTRACIÓN</vt:lpstr>
      <vt:lpstr>6. ATENCIÓN Y CONCENTRACIÓN</vt:lpstr>
      <vt:lpstr>7. PRINCIPIOS DE MODIFICACIÓN DE CONDUCTA DEPORTIVA</vt:lpstr>
      <vt:lpstr>7. PRINCIPIOS DE MODIFICACIÓN DE CONDUCTA DEPORTIVA</vt:lpstr>
      <vt:lpstr>7. PRINCIPIOS DE MODIFICACIÓN DE CONDUCTA DEPORTIVA</vt:lpstr>
      <vt:lpstr>REFERENCIAS BIBLIOGRÁFICAS</vt:lpstr>
      <vt:lpstr>REFERENCIAS BIBLIOGRÁFICAS</vt:lpstr>
      <vt:lpstr>REFERENCIAS BIBLIOGRÁFICAS</vt:lpstr>
      <vt:lpstr>REFERENCIAS BIBLIOGRÁFICAS</vt:lpstr>
      <vt:lpstr>REFERENCIAS BIBLIOGRÁFICAS</vt:lpstr>
      <vt:lpstr>REFERENCIAS BIBLIOGRÁFICAS</vt:lpstr>
    </vt:vector>
  </TitlesOfParts>
  <Company>Universidad de Murcia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HISTORIA DEL PÁDEL</dc:title>
  <dc:creator>Bernardino Javier Sánchez-Alcaraz Martinez</dc:creator>
  <cp:lastModifiedBy>Bernardino Javier Sánchez-Alcaraz Martinez</cp:lastModifiedBy>
  <cp:revision>69</cp:revision>
  <dcterms:created xsi:type="dcterms:W3CDTF">2014-03-21T10:51:12Z</dcterms:created>
  <dcterms:modified xsi:type="dcterms:W3CDTF">2014-03-23T17:37:54Z</dcterms:modified>
</cp:coreProperties>
</file>