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rels" ContentType="application/vnd.openxmlformats-package.relationships+xml"/>
  <Default Extension="wdp" ContentType="image/vnd.ms-photo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80" r:id="rId3"/>
    <p:sldId id="260" r:id="rId4"/>
    <p:sldId id="264" r:id="rId5"/>
    <p:sldId id="265" r:id="rId6"/>
    <p:sldId id="266" r:id="rId7"/>
    <p:sldId id="267" r:id="rId8"/>
    <p:sldId id="268" r:id="rId9"/>
    <p:sldId id="269" r:id="rId10"/>
    <p:sldId id="270" r:id="rId11"/>
    <p:sldId id="271" r:id="rId12"/>
    <p:sldId id="272" r:id="rId13"/>
    <p:sldId id="273" r:id="rId14"/>
    <p:sldId id="274" r:id="rId15"/>
    <p:sldId id="275" r:id="rId16"/>
    <p:sldId id="276" r:id="rId17"/>
    <p:sldId id="277" r:id="rId18"/>
    <p:sldId id="278" r:id="rId19"/>
    <p:sldId id="279" r:id="rId20"/>
  </p:sldIdLst>
  <p:sldSz cx="9144000" cy="6858000" type="screen4x3"/>
  <p:notesSz cx="6858000" cy="9144000"/>
  <p:defaultTextStyle>
    <a:defPPr>
      <a:defRPr lang="es-E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67" d="100"/>
          <a:sy n="67" d="100"/>
        </p:scale>
        <p:origin x="-792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printerSettings" Target="printerSettings/printerSettings1.bin"/><Relationship Id="rId22" Type="http://schemas.openxmlformats.org/officeDocument/2006/relationships/presProps" Target="presProps.xml"/><Relationship Id="rId23" Type="http://schemas.openxmlformats.org/officeDocument/2006/relationships/viewProps" Target="viewProps.xml"/><Relationship Id="rId24" Type="http://schemas.openxmlformats.org/officeDocument/2006/relationships/theme" Target="theme/theme1.xml"/><Relationship Id="rId25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Haga clic para modificar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563DD-2D2C-6540-A9F5-6FA247F5D172}" type="datetimeFigureOut">
              <a:rPr lang="es-ES" smtClean="0"/>
              <a:t>31/03/14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7E9185-8C97-EE4E-89DF-0BA035D58743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237626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563DD-2D2C-6540-A9F5-6FA247F5D172}" type="datetimeFigureOut">
              <a:rPr lang="es-ES" smtClean="0"/>
              <a:t>31/03/14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7E9185-8C97-EE4E-89DF-0BA035D58743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894600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563DD-2D2C-6540-A9F5-6FA247F5D172}" type="datetimeFigureOut">
              <a:rPr lang="es-ES" smtClean="0"/>
              <a:t>31/03/14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7E9185-8C97-EE4E-89DF-0BA035D58743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737520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563DD-2D2C-6540-A9F5-6FA247F5D172}" type="datetimeFigureOut">
              <a:rPr lang="es-ES" smtClean="0"/>
              <a:t>31/03/14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7E9185-8C97-EE4E-89DF-0BA035D58743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805626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563DD-2D2C-6540-A9F5-6FA247F5D172}" type="datetimeFigureOut">
              <a:rPr lang="es-ES" smtClean="0"/>
              <a:t>31/03/14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7E9185-8C97-EE4E-89DF-0BA035D58743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397741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563DD-2D2C-6540-A9F5-6FA247F5D172}" type="datetimeFigureOut">
              <a:rPr lang="es-ES" smtClean="0"/>
              <a:t>31/03/14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7E9185-8C97-EE4E-89DF-0BA035D58743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848261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563DD-2D2C-6540-A9F5-6FA247F5D172}" type="datetimeFigureOut">
              <a:rPr lang="es-ES" smtClean="0"/>
              <a:t>31/03/14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7E9185-8C97-EE4E-89DF-0BA035D58743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97016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563DD-2D2C-6540-A9F5-6FA247F5D172}" type="datetimeFigureOut">
              <a:rPr lang="es-ES" smtClean="0"/>
              <a:t>31/03/14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7E9185-8C97-EE4E-89DF-0BA035D58743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794110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563DD-2D2C-6540-A9F5-6FA247F5D172}" type="datetimeFigureOut">
              <a:rPr lang="es-ES" smtClean="0"/>
              <a:t>31/03/14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7E9185-8C97-EE4E-89DF-0BA035D58743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039194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563DD-2D2C-6540-A9F5-6FA247F5D172}" type="datetimeFigureOut">
              <a:rPr lang="es-ES" smtClean="0"/>
              <a:t>31/03/14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7E9185-8C97-EE4E-89DF-0BA035D58743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602416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563DD-2D2C-6540-A9F5-6FA247F5D172}" type="datetimeFigureOut">
              <a:rPr lang="es-ES" smtClean="0"/>
              <a:t>31/03/14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7E9185-8C97-EE4E-89DF-0BA035D58743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790491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A563DD-2D2C-6540-A9F5-6FA247F5D172}" type="datetimeFigureOut">
              <a:rPr lang="es-ES" smtClean="0"/>
              <a:t>31/03/14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7E9185-8C97-EE4E-89DF-0BA035D58743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472254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jpeg"/><Relationship Id="rId6" Type="http://schemas.microsoft.com/office/2007/relationships/hdphoto" Target="../media/hdphoto1.wdp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hyperlink" Target="http://www.crossfit.com" TargetMode="External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9.png"/><Relationship Id="rId6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13.jp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14.jp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15.jp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16.jp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18.png"/><Relationship Id="rId6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20.png"/><Relationship Id="rId6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22.jp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23.png"/><Relationship Id="rId6" Type="http://schemas.openxmlformats.org/officeDocument/2006/relationships/image" Target="../media/image24.png"/><Relationship Id="rId7" Type="http://schemas.openxmlformats.org/officeDocument/2006/relationships/image" Target="../media/image25.png"/><Relationship Id="rId8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265" y="0"/>
            <a:ext cx="5451915" cy="6858000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6002531" y="2615423"/>
            <a:ext cx="2791048" cy="20621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/>
            <a:r>
              <a:rPr lang="es-ES" sz="4000" dirty="0" smtClean="0">
                <a:latin typeface="+mj-lt"/>
                <a:cs typeface="Impact"/>
              </a:rPr>
              <a:t>TEMA 1.</a:t>
            </a:r>
          </a:p>
          <a:p>
            <a:pPr algn="just"/>
            <a:endParaRPr lang="es-ES" sz="800" dirty="0" smtClean="0">
              <a:latin typeface="Impact"/>
              <a:cs typeface="Impact"/>
            </a:endParaRPr>
          </a:p>
          <a:p>
            <a:pPr algn="just"/>
            <a:r>
              <a:rPr lang="es-ES" sz="4000" dirty="0" smtClean="0">
                <a:latin typeface="Impact"/>
                <a:cs typeface="Impact"/>
              </a:rPr>
              <a:t>INICIACI</a:t>
            </a:r>
            <a:r>
              <a:rPr lang="es-ES" sz="4000" dirty="0" smtClean="0">
                <a:latin typeface="Impact"/>
                <a:cs typeface="Impact"/>
              </a:rPr>
              <a:t>ÓN</a:t>
            </a:r>
          </a:p>
          <a:p>
            <a:pPr algn="just"/>
            <a:r>
              <a:rPr lang="es-ES" sz="4000" dirty="0" smtClean="0">
                <a:latin typeface="Impact"/>
                <a:cs typeface="Impact"/>
              </a:rPr>
              <a:t>AL CROSSFIT</a:t>
            </a:r>
            <a:endParaRPr lang="es-ES" sz="4000" dirty="0">
              <a:latin typeface="Impact"/>
              <a:cs typeface="Impact"/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5702032" y="5518022"/>
            <a:ext cx="3441968" cy="12926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s-ES" sz="2000" b="1" dirty="0" smtClean="0"/>
              <a:t>Bernardino J. S</a:t>
            </a:r>
            <a:r>
              <a:rPr lang="es-ES" sz="2000" b="1" dirty="0" smtClean="0"/>
              <a:t>ánchez-Alcaraz</a:t>
            </a:r>
          </a:p>
          <a:p>
            <a:pPr algn="r"/>
            <a:r>
              <a:rPr lang="es-ES" sz="2000" b="1" dirty="0" smtClean="0"/>
              <a:t>Manuel Pérez Llamazares</a:t>
            </a:r>
          </a:p>
          <a:p>
            <a:pPr algn="r"/>
            <a:r>
              <a:rPr lang="es-ES" sz="2000" b="1" dirty="0" err="1" smtClean="0"/>
              <a:t>Adrían</a:t>
            </a:r>
            <a:r>
              <a:rPr lang="es-ES" sz="2000" b="1" dirty="0" smtClean="0"/>
              <a:t> </a:t>
            </a:r>
            <a:r>
              <a:rPr lang="es-ES" sz="2000" b="1" dirty="0" err="1" smtClean="0"/>
              <a:t>Ribes</a:t>
            </a:r>
            <a:r>
              <a:rPr lang="es-ES" sz="2000" b="1" dirty="0" smtClean="0"/>
              <a:t> Marín</a:t>
            </a:r>
          </a:p>
          <a:p>
            <a:pPr algn="r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2911656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1101" y="6116549"/>
            <a:ext cx="1893944" cy="559351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576" y="5973894"/>
            <a:ext cx="1709849" cy="779373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15952" y="181380"/>
            <a:ext cx="1817233" cy="1028764"/>
          </a:xfrm>
          <a:prstGeom prst="rect">
            <a:avLst/>
          </a:prstGeom>
        </p:spPr>
      </p:pic>
      <p:sp>
        <p:nvSpPr>
          <p:cNvPr id="2" name="CuadroTexto 1"/>
          <p:cNvSpPr txBox="1"/>
          <p:nvPr/>
        </p:nvSpPr>
        <p:spPr>
          <a:xfrm>
            <a:off x="424406" y="353138"/>
            <a:ext cx="6094645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b="1" dirty="0" smtClean="0">
                <a:ln w="10541" cmpd="sng">
                  <a:solidFill>
                    <a:srgbClr val="000000"/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cs typeface="Impact"/>
              </a:rPr>
              <a:t>ÍNDICE</a:t>
            </a:r>
            <a:endParaRPr lang="es-ES" sz="3200" b="1" dirty="0">
              <a:ln w="10541" cmpd="sng">
                <a:solidFill>
                  <a:srgbClr val="000000"/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cs typeface="Impact"/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343878" y="2246370"/>
            <a:ext cx="3411168" cy="2599173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342900" indent="-342900">
              <a:lnSpc>
                <a:spcPct val="130000"/>
              </a:lnSpc>
              <a:buAutoNum type="arabicPeriod"/>
            </a:pPr>
            <a:r>
              <a:rPr lang="es-ES" b="1" dirty="0" smtClean="0"/>
              <a:t>ENTRENAMIENTO FUNCIONAL</a:t>
            </a:r>
          </a:p>
          <a:p>
            <a:pPr marL="342900" indent="-342900">
              <a:lnSpc>
                <a:spcPct val="130000"/>
              </a:lnSpc>
              <a:buAutoNum type="arabicPeriod"/>
            </a:pPr>
            <a:r>
              <a:rPr lang="es-ES" b="1" dirty="0" smtClean="0"/>
              <a:t>CUALIDADES FÍSICAS</a:t>
            </a:r>
          </a:p>
          <a:p>
            <a:pPr marL="342900" indent="-342900">
              <a:lnSpc>
                <a:spcPct val="130000"/>
              </a:lnSpc>
              <a:buAutoNum type="arabicPeriod"/>
            </a:pPr>
            <a:r>
              <a:rPr lang="es-ES" b="1" dirty="0" smtClean="0"/>
              <a:t>ORIGEN DEL CROSSFIT</a:t>
            </a:r>
          </a:p>
          <a:p>
            <a:pPr marL="342900" indent="-342900">
              <a:lnSpc>
                <a:spcPct val="130000"/>
              </a:lnSpc>
              <a:buAutoNum type="arabicPeriod"/>
            </a:pPr>
            <a:r>
              <a:rPr lang="es-ES" b="1" dirty="0" smtClean="0"/>
              <a:t>¿QUÉ ES EL CROSSFIT?</a:t>
            </a:r>
          </a:p>
          <a:p>
            <a:pPr marL="342900" indent="-342900">
              <a:lnSpc>
                <a:spcPct val="130000"/>
              </a:lnSpc>
              <a:buAutoNum type="arabicPeriod"/>
            </a:pPr>
            <a:r>
              <a:rPr lang="es-ES" b="1" dirty="0" smtClean="0"/>
              <a:t>EJERCICIOS DE CROSSFIT</a:t>
            </a:r>
          </a:p>
          <a:p>
            <a:pPr marL="342900" indent="-342900">
              <a:lnSpc>
                <a:spcPct val="130000"/>
              </a:lnSpc>
              <a:buAutoNum type="arabicPeriod"/>
            </a:pPr>
            <a:r>
              <a:rPr lang="es-ES" b="1" dirty="0" smtClean="0"/>
              <a:t>BENEFICIOS DEL CROSSFIT</a:t>
            </a:r>
          </a:p>
          <a:p>
            <a:pPr marL="342900" indent="-342900">
              <a:buAutoNum type="arabicPeriod"/>
            </a:pPr>
            <a:endParaRPr lang="es-ES" b="1" dirty="0" smtClean="0"/>
          </a:p>
        </p:txBody>
      </p:sp>
      <p:cxnSp>
        <p:nvCxnSpPr>
          <p:cNvPr id="14" name="Conector recto 13"/>
          <p:cNvCxnSpPr/>
          <p:nvPr/>
        </p:nvCxnSpPr>
        <p:spPr>
          <a:xfrm>
            <a:off x="424406" y="984787"/>
            <a:ext cx="609464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" name="Imagen 2" descr="crossfit-que-es.jpg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2452" y="1514099"/>
            <a:ext cx="4800543" cy="4459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24256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1101" y="6116549"/>
            <a:ext cx="1893944" cy="559351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576" y="5973894"/>
            <a:ext cx="1709849" cy="779373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15952" y="181380"/>
            <a:ext cx="1817233" cy="1028764"/>
          </a:xfrm>
          <a:prstGeom prst="rect">
            <a:avLst/>
          </a:prstGeom>
        </p:spPr>
      </p:pic>
      <p:sp>
        <p:nvSpPr>
          <p:cNvPr id="2" name="CuadroTexto 1"/>
          <p:cNvSpPr txBox="1"/>
          <p:nvPr/>
        </p:nvSpPr>
        <p:spPr>
          <a:xfrm>
            <a:off x="424406" y="353138"/>
            <a:ext cx="6094645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b="1" dirty="0" smtClean="0">
                <a:ln w="10541" cmpd="sng">
                  <a:solidFill>
                    <a:srgbClr val="000000"/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cs typeface="Impact"/>
              </a:rPr>
              <a:t>1. ENTRENAMIENTO FUNCIONAL</a:t>
            </a:r>
            <a:endParaRPr lang="es-ES" sz="3200" b="1" dirty="0">
              <a:ln w="10541" cmpd="sng">
                <a:solidFill>
                  <a:srgbClr val="000000"/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cs typeface="Impact"/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192229" y="1260562"/>
            <a:ext cx="6403947" cy="4555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/>
              <a:t>CONCEPTO</a:t>
            </a:r>
            <a:endParaRPr lang="es-ES" b="1" dirty="0" smtClean="0"/>
          </a:p>
          <a:p>
            <a:endParaRPr lang="es-ES" sz="1600" dirty="0" smtClean="0"/>
          </a:p>
          <a:p>
            <a:pPr algn="just"/>
            <a:r>
              <a:rPr lang="es-ES" sz="1600" dirty="0" smtClean="0"/>
              <a:t>“Modalidad de entrenamiento deportivo centrada en </a:t>
            </a:r>
            <a:r>
              <a:rPr lang="es-ES" sz="1600" b="1" dirty="0" smtClean="0"/>
              <a:t>ejercicios físicos que imitan los movimientos y trabajos físicos reales realizados en la vida cotidiana, laboral o deportiva</a:t>
            </a:r>
            <a:r>
              <a:rPr lang="es-ES" sz="1600" dirty="0" smtClean="0"/>
              <a:t>, de acuerdo con las necesidades específicas de cada persona</a:t>
            </a:r>
            <a:r>
              <a:rPr lang="es-ES" sz="1600" b="1" dirty="0" smtClean="0"/>
              <a:t>, utilizando ejercicios con el propio peso corporal y accesorios adecuados</a:t>
            </a:r>
            <a:r>
              <a:rPr lang="es-ES" sz="1600" dirty="0" smtClean="0"/>
              <a:t>”.</a:t>
            </a:r>
          </a:p>
          <a:p>
            <a:pPr algn="just"/>
            <a:endParaRPr lang="es-ES" sz="1600" dirty="0"/>
          </a:p>
          <a:p>
            <a:pPr algn="just"/>
            <a:r>
              <a:rPr lang="es-ES" sz="1600" dirty="0" smtClean="0"/>
              <a:t>A diferencia de los aparatos de gimnasia que entrenan un músculo o grupos musculares sobre un plano, los ejercicios </a:t>
            </a:r>
            <a:r>
              <a:rPr lang="es-ES" sz="1600" b="1" dirty="0" smtClean="0"/>
              <a:t>de entrenamiento funcional permiten movimientos en los tres planos espaciales</a:t>
            </a:r>
            <a:r>
              <a:rPr lang="es-ES" sz="1600" dirty="0" smtClean="0"/>
              <a:t>.</a:t>
            </a:r>
          </a:p>
          <a:p>
            <a:pPr algn="just"/>
            <a:endParaRPr lang="es-ES" sz="1600" dirty="0"/>
          </a:p>
          <a:p>
            <a:pPr algn="just"/>
            <a:r>
              <a:rPr lang="es-ES_tradnl" sz="1600" dirty="0"/>
              <a:t>Este sistema nos permite </a:t>
            </a:r>
            <a:r>
              <a:rPr lang="es-ES_tradnl" sz="1600" b="1" dirty="0"/>
              <a:t>trabajo en cadena muscular</a:t>
            </a:r>
            <a:r>
              <a:rPr lang="es-ES_tradnl" sz="1600" dirty="0"/>
              <a:t>, (no con músculos aislados o prescindiendo de musculatura estabilizadora de tronco como es habitual en máquinas de </a:t>
            </a:r>
            <a:r>
              <a:rPr lang="es-ES_tradnl" sz="1600" dirty="0" err="1" smtClean="0"/>
              <a:t>fitness</a:t>
            </a:r>
            <a:r>
              <a:rPr lang="es-ES_tradnl" sz="1600" dirty="0" smtClean="0"/>
              <a:t>)</a:t>
            </a:r>
            <a:r>
              <a:rPr lang="es-ES_tradnl" sz="1600" dirty="0"/>
              <a:t>, imitando o desarrollando movimientos cotidianos o específicos, preparando, reforzando, compensando, mejorando, ampliando, tonificando, incluso reeducando todo el conjunto muscular, consiguiendo que todo sea </a:t>
            </a:r>
            <a:r>
              <a:rPr lang="es-ES_tradnl" sz="1600" dirty="0" smtClean="0"/>
              <a:t>uno.</a:t>
            </a:r>
            <a:endParaRPr lang="es-ES" sz="1600" dirty="0" smtClean="0"/>
          </a:p>
        </p:txBody>
      </p:sp>
      <p:pic>
        <p:nvPicPr>
          <p:cNvPr id="12" name="Imagen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03416" y="1905283"/>
            <a:ext cx="2414134" cy="3725990"/>
          </a:xfrm>
          <a:prstGeom prst="rect">
            <a:avLst/>
          </a:prstGeom>
        </p:spPr>
      </p:pic>
      <p:cxnSp>
        <p:nvCxnSpPr>
          <p:cNvPr id="14" name="Conector recto 13"/>
          <p:cNvCxnSpPr/>
          <p:nvPr/>
        </p:nvCxnSpPr>
        <p:spPr>
          <a:xfrm>
            <a:off x="424406" y="984787"/>
            <a:ext cx="609464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246874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1101" y="6116549"/>
            <a:ext cx="1893944" cy="559351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576" y="5973894"/>
            <a:ext cx="1709849" cy="779373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15952" y="140406"/>
            <a:ext cx="1817233" cy="1028764"/>
          </a:xfrm>
          <a:prstGeom prst="rect">
            <a:avLst/>
          </a:prstGeom>
        </p:spPr>
      </p:pic>
      <p:sp>
        <p:nvSpPr>
          <p:cNvPr id="2" name="CuadroTexto 1"/>
          <p:cNvSpPr txBox="1"/>
          <p:nvPr/>
        </p:nvSpPr>
        <p:spPr>
          <a:xfrm>
            <a:off x="424406" y="353138"/>
            <a:ext cx="6094645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b="1" dirty="0">
                <a:ln w="10541" cmpd="sng">
                  <a:solidFill>
                    <a:srgbClr val="000000"/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Calibri"/>
                <a:cs typeface="Calibri"/>
              </a:rPr>
              <a:t>2</a:t>
            </a:r>
            <a:r>
              <a:rPr lang="es-ES" sz="3200" b="1" dirty="0" smtClean="0">
                <a:ln w="10541" cmpd="sng">
                  <a:solidFill>
                    <a:srgbClr val="000000"/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Calibri"/>
                <a:cs typeface="Calibri"/>
              </a:rPr>
              <a:t>. CUALIDADES F</a:t>
            </a:r>
            <a:r>
              <a:rPr lang="es-ES" sz="3200" b="1" dirty="0" smtClean="0">
                <a:ln w="10541" cmpd="sng">
                  <a:solidFill>
                    <a:srgbClr val="000000"/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Calibri"/>
                <a:cs typeface="Calibri"/>
              </a:rPr>
              <a:t>ÍSICAS</a:t>
            </a:r>
            <a:endParaRPr lang="es-ES" sz="3200" b="1" dirty="0">
              <a:ln w="10541" cmpd="sng">
                <a:solidFill>
                  <a:srgbClr val="000000"/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latin typeface="Calibri"/>
              <a:cs typeface="Calibri"/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278984" y="1291907"/>
            <a:ext cx="8633716" cy="45243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_tradnl" b="1" dirty="0" smtClean="0"/>
              <a:t>CONDICI</a:t>
            </a:r>
            <a:r>
              <a:rPr lang="es-ES_tradnl" b="1" dirty="0" smtClean="0"/>
              <a:t>ÓN FÍSICA: “</a:t>
            </a:r>
            <a:r>
              <a:rPr lang="es-ES_tradnl" dirty="0" smtClean="0"/>
              <a:t>C</a:t>
            </a:r>
            <a:r>
              <a:rPr lang="es-ES_tradnl" dirty="0" smtClean="0"/>
              <a:t>apacidad </a:t>
            </a:r>
            <a:r>
              <a:rPr lang="es-ES_tradnl" dirty="0"/>
              <a:t>que tiene el organismo para afrontar esfuerzos físicos con la máxima eficacia y </a:t>
            </a:r>
            <a:r>
              <a:rPr lang="es-ES_tradnl" dirty="0" smtClean="0"/>
              <a:t>rendimiento”.</a:t>
            </a:r>
          </a:p>
          <a:p>
            <a:pPr algn="just"/>
            <a:endParaRPr lang="es-ES_tradnl" dirty="0"/>
          </a:p>
          <a:p>
            <a:pPr lvl="0" algn="just"/>
            <a:r>
              <a:rPr lang="es-ES_tradnl" b="1" cap="all" dirty="0" smtClean="0"/>
              <a:t>cualidades </a:t>
            </a:r>
            <a:r>
              <a:rPr lang="es-ES_tradnl" b="1" cap="all" dirty="0"/>
              <a:t>físicas </a:t>
            </a:r>
            <a:r>
              <a:rPr lang="es-ES_tradnl" b="1" cap="all" dirty="0" smtClean="0"/>
              <a:t>básicas:</a:t>
            </a:r>
          </a:p>
          <a:p>
            <a:pPr marL="717550" lvl="0" indent="-349250" algn="just">
              <a:buAutoNum type="arabicPeriod"/>
            </a:pPr>
            <a:r>
              <a:rPr lang="es-ES_tradnl" dirty="0" smtClean="0"/>
              <a:t>Resistencia</a:t>
            </a:r>
          </a:p>
          <a:p>
            <a:pPr marL="717550" lvl="0" indent="-349250" algn="just">
              <a:buAutoNum type="arabicPeriod"/>
            </a:pPr>
            <a:r>
              <a:rPr lang="es-ES_tradnl" dirty="0" smtClean="0"/>
              <a:t>Fuerza</a:t>
            </a:r>
          </a:p>
          <a:p>
            <a:pPr marL="717550" lvl="0" indent="-349250" algn="just">
              <a:buAutoNum type="arabicPeriod"/>
            </a:pPr>
            <a:r>
              <a:rPr lang="es-ES_tradnl" dirty="0" smtClean="0"/>
              <a:t>Velocidad </a:t>
            </a:r>
          </a:p>
          <a:p>
            <a:pPr marL="717550" lvl="0" indent="-349250" algn="just">
              <a:buAutoNum type="arabicPeriod"/>
            </a:pPr>
            <a:r>
              <a:rPr lang="es-ES_tradnl" dirty="0" smtClean="0"/>
              <a:t>Flexibilidad</a:t>
            </a:r>
          </a:p>
          <a:p>
            <a:pPr marL="717550" lvl="0" indent="-349250" algn="just">
              <a:buAutoNum type="arabicPeriod"/>
            </a:pPr>
            <a:endParaRPr lang="es-ES_tradnl" dirty="0"/>
          </a:p>
          <a:p>
            <a:pPr lvl="0" algn="just"/>
            <a:r>
              <a:rPr lang="es-ES_tradnl" b="1" cap="all" dirty="0"/>
              <a:t>Cualidades </a:t>
            </a:r>
            <a:r>
              <a:rPr lang="es-ES_tradnl" b="1" cap="all" dirty="0" smtClean="0"/>
              <a:t>coordinativas</a:t>
            </a:r>
            <a:r>
              <a:rPr lang="es-ES_tradnl" dirty="0" smtClean="0"/>
              <a:t>:</a:t>
            </a:r>
          </a:p>
          <a:p>
            <a:pPr marL="717550" lvl="0" indent="-349250" algn="just">
              <a:buAutoNum type="arabicPeriod"/>
            </a:pPr>
            <a:r>
              <a:rPr lang="es-ES_tradnl" dirty="0" smtClean="0"/>
              <a:t>Equilibrio</a:t>
            </a:r>
          </a:p>
          <a:p>
            <a:pPr marL="717550" lvl="0" indent="-349250" algn="just">
              <a:buAutoNum type="arabicPeriod"/>
            </a:pPr>
            <a:r>
              <a:rPr lang="es-ES_tradnl" dirty="0" smtClean="0"/>
              <a:t>Coordinación</a:t>
            </a:r>
          </a:p>
          <a:p>
            <a:pPr marL="368300" lvl="0" algn="just"/>
            <a:endParaRPr lang="es-ES_tradnl" dirty="0"/>
          </a:p>
          <a:p>
            <a:pPr lvl="0" algn="just"/>
            <a:r>
              <a:rPr lang="es-ES_tradnl" b="1" dirty="0" smtClean="0"/>
              <a:t>CUALIDADES DERIVADAS</a:t>
            </a:r>
            <a:r>
              <a:rPr lang="es-ES_tradnl" dirty="0" smtClean="0"/>
              <a:t>:</a:t>
            </a:r>
          </a:p>
          <a:p>
            <a:pPr marL="717550" lvl="0" indent="-349250" algn="just">
              <a:buAutoNum type="arabicPeriod"/>
            </a:pPr>
            <a:r>
              <a:rPr lang="es-ES_tradnl" dirty="0" smtClean="0"/>
              <a:t>Potencia </a:t>
            </a:r>
            <a:endParaRPr lang="es-ES_tradnl" dirty="0"/>
          </a:p>
          <a:p>
            <a:pPr marL="717550" lvl="0" indent="-349250" algn="just">
              <a:buAutoNum type="arabicPeriod"/>
            </a:pPr>
            <a:r>
              <a:rPr lang="es-ES_tradnl" dirty="0" smtClean="0"/>
              <a:t>Agilidad</a:t>
            </a:r>
            <a:endParaRPr lang="es-ES_tradnl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37717" y="2192102"/>
            <a:ext cx="5644828" cy="3747882"/>
          </a:xfrm>
          <a:prstGeom prst="rect">
            <a:avLst/>
          </a:prstGeom>
        </p:spPr>
      </p:pic>
      <p:cxnSp>
        <p:nvCxnSpPr>
          <p:cNvPr id="9" name="Conector recto 8"/>
          <p:cNvCxnSpPr/>
          <p:nvPr/>
        </p:nvCxnSpPr>
        <p:spPr>
          <a:xfrm>
            <a:off x="424406" y="984787"/>
            <a:ext cx="609464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853415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1101" y="6116549"/>
            <a:ext cx="1893944" cy="559351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576" y="5973894"/>
            <a:ext cx="1709849" cy="779373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15952" y="140406"/>
            <a:ext cx="1817233" cy="1028764"/>
          </a:xfrm>
          <a:prstGeom prst="rect">
            <a:avLst/>
          </a:prstGeom>
        </p:spPr>
      </p:pic>
      <p:sp>
        <p:nvSpPr>
          <p:cNvPr id="2" name="CuadroTexto 1"/>
          <p:cNvSpPr txBox="1"/>
          <p:nvPr/>
        </p:nvSpPr>
        <p:spPr>
          <a:xfrm>
            <a:off x="424406" y="353138"/>
            <a:ext cx="6094645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b="1" dirty="0" smtClean="0">
                <a:ln w="10541" cmpd="sng">
                  <a:solidFill>
                    <a:srgbClr val="000000"/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Calibri"/>
                <a:cs typeface="Calibri"/>
              </a:rPr>
              <a:t>3. ORIGEN DEL CROSSFIT</a:t>
            </a:r>
            <a:endParaRPr lang="es-ES" sz="3200" b="1" dirty="0">
              <a:ln w="10541" cmpd="sng">
                <a:solidFill>
                  <a:srgbClr val="000000"/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latin typeface="Calibri"/>
              <a:cs typeface="Calibri"/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278984" y="1291907"/>
            <a:ext cx="8633716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_tradnl" b="1" dirty="0" smtClean="0"/>
              <a:t>1974 </a:t>
            </a:r>
            <a:r>
              <a:rPr lang="es-ES" b="1" dirty="0" smtClean="0">
                <a:sym typeface="Wingdings"/>
              </a:rPr>
              <a:t> </a:t>
            </a:r>
            <a:r>
              <a:rPr lang="es-ES" dirty="0" smtClean="0">
                <a:sym typeface="Wingdings"/>
              </a:rPr>
              <a:t>Greg </a:t>
            </a:r>
            <a:r>
              <a:rPr lang="es-ES" dirty="0" err="1" smtClean="0">
                <a:sym typeface="Wingdings"/>
              </a:rPr>
              <a:t>Glassman</a:t>
            </a:r>
            <a:r>
              <a:rPr lang="es-ES" dirty="0" smtClean="0">
                <a:sym typeface="Wingdings"/>
              </a:rPr>
              <a:t> utiliza un nuevo m</a:t>
            </a:r>
            <a:r>
              <a:rPr lang="es-ES" dirty="0" smtClean="0">
                <a:sym typeface="Wingdings"/>
              </a:rPr>
              <a:t>étodo de entrenamiento basado en ejercicios funcionales en sus deportistas.</a:t>
            </a:r>
            <a:endParaRPr lang="es-ES_tradnl" dirty="0" smtClean="0"/>
          </a:p>
          <a:p>
            <a:pPr algn="just"/>
            <a:endParaRPr lang="es-ES_tradnl" dirty="0"/>
          </a:p>
          <a:p>
            <a:pPr algn="just"/>
            <a:r>
              <a:rPr lang="es-ES_tradnl" b="1" cap="all" dirty="0" smtClean="0"/>
              <a:t>1995 </a:t>
            </a:r>
            <a:r>
              <a:rPr lang="es-ES" b="1" cap="all" dirty="0" smtClean="0">
                <a:sym typeface="Wingdings"/>
              </a:rPr>
              <a:t> </a:t>
            </a:r>
            <a:r>
              <a:rPr lang="es-ES" dirty="0" smtClean="0">
                <a:sym typeface="Wingdings"/>
              </a:rPr>
              <a:t>Inauguraci</a:t>
            </a:r>
            <a:r>
              <a:rPr lang="es-ES" dirty="0" smtClean="0">
                <a:sym typeface="Wingdings"/>
              </a:rPr>
              <a:t>ón de la primera Comunidad </a:t>
            </a:r>
            <a:r>
              <a:rPr lang="es-ES" dirty="0" err="1" smtClean="0">
                <a:sym typeface="Wingdings"/>
              </a:rPr>
              <a:t>CrossFit</a:t>
            </a:r>
            <a:r>
              <a:rPr lang="es-ES" dirty="0" smtClean="0">
                <a:sym typeface="Wingdings"/>
              </a:rPr>
              <a:t> en Santa Cruz (California)</a:t>
            </a:r>
          </a:p>
          <a:p>
            <a:pPr algn="just"/>
            <a:endParaRPr lang="es-ES" dirty="0">
              <a:sym typeface="Wingdings"/>
            </a:endParaRPr>
          </a:p>
          <a:p>
            <a:pPr algn="just"/>
            <a:r>
              <a:rPr lang="es-ES" b="1" dirty="0" smtClean="0">
                <a:sym typeface="Wingdings"/>
              </a:rPr>
              <a:t>2001</a:t>
            </a:r>
            <a:r>
              <a:rPr lang="es-ES" dirty="0" smtClean="0">
                <a:sym typeface="Wingdings"/>
              </a:rPr>
              <a:t> </a:t>
            </a:r>
            <a:r>
              <a:rPr lang="es-ES" dirty="0" smtClean="0">
                <a:sym typeface="Wingdings"/>
              </a:rPr>
              <a:t> Creación de la web oficial (</a:t>
            </a:r>
            <a:r>
              <a:rPr lang="es-ES" dirty="0" smtClean="0">
                <a:sym typeface="Wingdings"/>
                <a:hlinkClick r:id="rId5"/>
              </a:rPr>
              <a:t>www.crossfit.com</a:t>
            </a:r>
            <a:r>
              <a:rPr lang="es-ES" dirty="0" smtClean="0">
                <a:sym typeface="Wingdings"/>
              </a:rPr>
              <a:t>), creando un espacio de interacción y expansión mundial.</a:t>
            </a:r>
          </a:p>
          <a:p>
            <a:pPr algn="just"/>
            <a:endParaRPr lang="es-ES" dirty="0">
              <a:sym typeface="Wingdings"/>
            </a:endParaRPr>
          </a:p>
          <a:p>
            <a:pPr algn="just"/>
            <a:r>
              <a:rPr lang="es-ES" b="1" dirty="0" smtClean="0">
                <a:sym typeface="Wingdings"/>
              </a:rPr>
              <a:t>2002</a:t>
            </a:r>
            <a:r>
              <a:rPr lang="es-ES" dirty="0" smtClean="0">
                <a:sym typeface="Wingdings"/>
              </a:rPr>
              <a:t>  Creación del </a:t>
            </a:r>
            <a:r>
              <a:rPr lang="es-ES" dirty="0" err="1" smtClean="0">
                <a:sym typeface="Wingdings"/>
              </a:rPr>
              <a:t>CrossFit</a:t>
            </a:r>
            <a:r>
              <a:rPr lang="es-ES" dirty="0" smtClean="0">
                <a:sym typeface="Wingdings"/>
              </a:rPr>
              <a:t> </a:t>
            </a:r>
            <a:r>
              <a:rPr lang="es-ES" dirty="0" err="1" smtClean="0">
                <a:sym typeface="Wingdings"/>
              </a:rPr>
              <a:t>Journal</a:t>
            </a:r>
            <a:r>
              <a:rPr lang="es-ES" dirty="0" smtClean="0">
                <a:sym typeface="Wingdings"/>
              </a:rPr>
              <a:t>, revista mensual de libre acceso que publica artículos sobre la temática, los ejercicios, eventos, torneos, nutrición, materiales, etc.</a:t>
            </a:r>
          </a:p>
          <a:p>
            <a:pPr algn="just"/>
            <a:endParaRPr lang="es-ES" dirty="0">
              <a:sym typeface="Wingdings"/>
            </a:endParaRPr>
          </a:p>
          <a:p>
            <a:pPr algn="just"/>
            <a:r>
              <a:rPr lang="es-ES" b="1" dirty="0" smtClean="0">
                <a:sym typeface="Wingdings"/>
              </a:rPr>
              <a:t>2007</a:t>
            </a:r>
            <a:r>
              <a:rPr lang="es-ES" dirty="0" smtClean="0">
                <a:sym typeface="Wingdings"/>
              </a:rPr>
              <a:t>  Primera competición oficial de </a:t>
            </a:r>
            <a:r>
              <a:rPr lang="es-ES" dirty="0" err="1" smtClean="0">
                <a:sym typeface="Wingdings"/>
              </a:rPr>
              <a:t>CrossFit</a:t>
            </a:r>
            <a:r>
              <a:rPr lang="es-ES" dirty="0" smtClean="0">
                <a:sym typeface="Wingdings"/>
              </a:rPr>
              <a:t> en California.</a:t>
            </a:r>
          </a:p>
          <a:p>
            <a:pPr algn="just"/>
            <a:endParaRPr lang="es-ES" dirty="0">
              <a:sym typeface="Wingdings"/>
            </a:endParaRPr>
          </a:p>
          <a:p>
            <a:pPr algn="just"/>
            <a:r>
              <a:rPr lang="es-ES" b="1" dirty="0" smtClean="0">
                <a:sym typeface="Wingdings"/>
              </a:rPr>
              <a:t>2010</a:t>
            </a:r>
            <a:r>
              <a:rPr lang="es-ES" dirty="0" smtClean="0">
                <a:sym typeface="Wingdings"/>
              </a:rPr>
              <a:t>  </a:t>
            </a:r>
            <a:r>
              <a:rPr lang="es-ES" dirty="0" err="1" smtClean="0">
                <a:sym typeface="Wingdings"/>
              </a:rPr>
              <a:t>Reebok</a:t>
            </a:r>
            <a:r>
              <a:rPr lang="es-ES" dirty="0" smtClean="0">
                <a:sym typeface="Wingdings"/>
              </a:rPr>
              <a:t> y </a:t>
            </a:r>
            <a:r>
              <a:rPr lang="es-ES" dirty="0" err="1" smtClean="0">
                <a:sym typeface="Wingdings"/>
              </a:rPr>
              <a:t>CrossFit</a:t>
            </a:r>
            <a:r>
              <a:rPr lang="es-ES" dirty="0" smtClean="0">
                <a:sym typeface="Wingdings"/>
              </a:rPr>
              <a:t> se asocian para </a:t>
            </a:r>
            <a:r>
              <a:rPr lang="es-ES" dirty="0" smtClean="0">
                <a:sym typeface="Wingdings"/>
              </a:rPr>
              <a:t>expandir y promocionar el </a:t>
            </a:r>
            <a:r>
              <a:rPr lang="es-ES" dirty="0" err="1" smtClean="0">
                <a:sym typeface="Wingdings"/>
              </a:rPr>
              <a:t>CrossFit</a:t>
            </a:r>
            <a:r>
              <a:rPr lang="es-ES" dirty="0" smtClean="0">
                <a:sym typeface="Wingdings"/>
              </a:rPr>
              <a:t> en todo el mundo, publicando un reglamento de competición y organizando campeonatos y eventos. </a:t>
            </a:r>
            <a:endParaRPr lang="es-ES_tradnl" dirty="0"/>
          </a:p>
        </p:txBody>
      </p:sp>
      <p:cxnSp>
        <p:nvCxnSpPr>
          <p:cNvPr id="9" name="Conector recto 8"/>
          <p:cNvCxnSpPr/>
          <p:nvPr/>
        </p:nvCxnSpPr>
        <p:spPr>
          <a:xfrm>
            <a:off x="424406" y="984787"/>
            <a:ext cx="609464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922711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1101" y="6116549"/>
            <a:ext cx="1893944" cy="559351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576" y="5973894"/>
            <a:ext cx="1709849" cy="779373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15952" y="140406"/>
            <a:ext cx="1817233" cy="1028764"/>
          </a:xfrm>
          <a:prstGeom prst="rect">
            <a:avLst/>
          </a:prstGeom>
        </p:spPr>
      </p:pic>
      <p:sp>
        <p:nvSpPr>
          <p:cNvPr id="2" name="CuadroTexto 1"/>
          <p:cNvSpPr txBox="1"/>
          <p:nvPr/>
        </p:nvSpPr>
        <p:spPr>
          <a:xfrm>
            <a:off x="424406" y="353138"/>
            <a:ext cx="6094645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b="1" dirty="0" smtClean="0">
                <a:ln w="10541" cmpd="sng">
                  <a:solidFill>
                    <a:srgbClr val="000000"/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Calibri"/>
                <a:cs typeface="Calibri"/>
              </a:rPr>
              <a:t>4. ¿QU</a:t>
            </a:r>
            <a:r>
              <a:rPr lang="es-ES" sz="3200" b="1" dirty="0" smtClean="0">
                <a:ln w="10541" cmpd="sng">
                  <a:solidFill>
                    <a:srgbClr val="000000"/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Calibri"/>
                <a:cs typeface="Calibri"/>
              </a:rPr>
              <a:t>É ES EL CROSSFIT?</a:t>
            </a:r>
            <a:endParaRPr lang="es-ES" sz="3200" b="1" dirty="0">
              <a:ln w="10541" cmpd="sng">
                <a:solidFill>
                  <a:srgbClr val="000000"/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latin typeface="Calibri"/>
              <a:cs typeface="Calibri"/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278984" y="1291907"/>
            <a:ext cx="6240067" cy="45243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_tradnl" i="1" dirty="0" smtClean="0"/>
              <a:t>“Sistema </a:t>
            </a:r>
            <a:r>
              <a:rPr lang="es-ES_tradnl" i="1" dirty="0"/>
              <a:t>de acondicionamiento </a:t>
            </a:r>
            <a:r>
              <a:rPr lang="es-ES_tradnl" i="1" dirty="0" err="1"/>
              <a:t>físico</a:t>
            </a:r>
            <a:r>
              <a:rPr lang="es-ES_tradnl" i="1" dirty="0"/>
              <a:t> basado en ejercicios constantemente variados, con movimientos funcionales, ejecutados a alta intensidad y que es utilizado como programa de entrenamiento de academias de </a:t>
            </a:r>
            <a:r>
              <a:rPr lang="es-ES_tradnl" i="1" dirty="0" err="1"/>
              <a:t>policía</a:t>
            </a:r>
            <a:r>
              <a:rPr lang="es-ES_tradnl" i="1" dirty="0"/>
              <a:t> de elite y equipos de operaciones </a:t>
            </a:r>
            <a:r>
              <a:rPr lang="es-ES_tradnl" i="1" dirty="0" err="1"/>
              <a:t>tácticas</a:t>
            </a:r>
            <a:r>
              <a:rPr lang="es-ES_tradnl" i="1" dirty="0"/>
              <a:t>, unidades militares de operaciones especiales como los Marines, SWAT, </a:t>
            </a:r>
            <a:r>
              <a:rPr lang="es-ES_tradnl" i="1" dirty="0" err="1"/>
              <a:t>Navy</a:t>
            </a:r>
            <a:r>
              <a:rPr lang="es-ES_tradnl" i="1" dirty="0"/>
              <a:t> </a:t>
            </a:r>
            <a:r>
              <a:rPr lang="es-ES_tradnl" i="1" dirty="0" err="1"/>
              <a:t>Seals</a:t>
            </a:r>
            <a:r>
              <a:rPr lang="es-ES_tradnl" i="1" dirty="0"/>
              <a:t>, campeones de artes marciales y centenares de atletas profesionales y de elite alrededor del </a:t>
            </a:r>
            <a:r>
              <a:rPr lang="es-ES_tradnl" i="1" dirty="0" smtClean="0"/>
              <a:t>mundo”</a:t>
            </a:r>
          </a:p>
          <a:p>
            <a:pPr algn="just"/>
            <a:r>
              <a:rPr lang="es-ES_tradnl" i="1" dirty="0"/>
              <a:t>	</a:t>
            </a:r>
            <a:r>
              <a:rPr lang="es-ES_tradnl" i="1" dirty="0" smtClean="0"/>
              <a:t>	</a:t>
            </a:r>
          </a:p>
          <a:p>
            <a:pPr algn="just"/>
            <a:r>
              <a:rPr lang="es-ES_tradnl" i="1" dirty="0" smtClean="0"/>
              <a:t>“Es </a:t>
            </a:r>
            <a:r>
              <a:rPr lang="es-ES_tradnl" i="1" dirty="0"/>
              <a:t>un tipo de entrenamiento amplio, general e inclusivo basado en movimientos </a:t>
            </a:r>
            <a:r>
              <a:rPr lang="es-ES_tradnl" i="1" dirty="0" err="1"/>
              <a:t>multiarticulares</a:t>
            </a:r>
            <a:r>
              <a:rPr lang="es-ES_tradnl" i="1" dirty="0"/>
              <a:t> o funcionales, </a:t>
            </a:r>
            <a:r>
              <a:rPr lang="es-ES_tradnl" i="1" dirty="0" err="1"/>
              <a:t>diseñado</a:t>
            </a:r>
            <a:r>
              <a:rPr lang="es-ES_tradnl" i="1" dirty="0"/>
              <a:t> para todos los niveles y edades, y que combina ejercicios con el propio cuerpo o </a:t>
            </a:r>
            <a:r>
              <a:rPr lang="es-ES_tradnl" i="1" dirty="0" err="1"/>
              <a:t>gimnásticos</a:t>
            </a:r>
            <a:r>
              <a:rPr lang="es-ES_tradnl" i="1" dirty="0"/>
              <a:t> </a:t>
            </a:r>
            <a:r>
              <a:rPr lang="es-ES_tradnl" i="1" dirty="0" err="1"/>
              <a:t>básicos</a:t>
            </a:r>
            <a:r>
              <a:rPr lang="es-ES_tradnl" i="1" dirty="0"/>
              <a:t>, levantamiento de pesas en estilo </a:t>
            </a:r>
            <a:r>
              <a:rPr lang="es-ES_tradnl" i="1" dirty="0" err="1"/>
              <a:t>olímpico</a:t>
            </a:r>
            <a:r>
              <a:rPr lang="es-ES_tradnl" i="1" dirty="0"/>
              <a:t> y de potencia, y actividades como correr o remar, tradicionalmente conocidas como </a:t>
            </a:r>
            <a:r>
              <a:rPr lang="es-ES_tradnl" i="1" dirty="0" err="1"/>
              <a:t>cardio</a:t>
            </a:r>
            <a:r>
              <a:rPr lang="es-ES_tradnl" i="1" dirty="0"/>
              <a:t>”</a:t>
            </a:r>
            <a:r>
              <a:rPr lang="es-ES_tradnl" i="1" dirty="0" smtClean="0"/>
              <a:t>.</a:t>
            </a:r>
            <a:endParaRPr lang="es-ES_tradnl" dirty="0" smtClean="0"/>
          </a:p>
          <a:p>
            <a:r>
              <a:rPr lang="es-ES_tradnl" i="1" dirty="0" smtClean="0"/>
              <a:t>								</a:t>
            </a:r>
            <a:endParaRPr lang="es-ES_tradnl" dirty="0"/>
          </a:p>
        </p:txBody>
      </p:sp>
      <p:cxnSp>
        <p:nvCxnSpPr>
          <p:cNvPr id="9" name="Conector recto 8"/>
          <p:cNvCxnSpPr/>
          <p:nvPr/>
        </p:nvCxnSpPr>
        <p:spPr>
          <a:xfrm>
            <a:off x="424406" y="984787"/>
            <a:ext cx="609464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" name="Imagen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82931" y="1633387"/>
            <a:ext cx="2222500" cy="3619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24959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1101" y="6116549"/>
            <a:ext cx="1893944" cy="559351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576" y="5973894"/>
            <a:ext cx="1709849" cy="779373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15952" y="140406"/>
            <a:ext cx="1817233" cy="1028764"/>
          </a:xfrm>
          <a:prstGeom prst="rect">
            <a:avLst/>
          </a:prstGeom>
        </p:spPr>
      </p:pic>
      <p:sp>
        <p:nvSpPr>
          <p:cNvPr id="2" name="CuadroTexto 1"/>
          <p:cNvSpPr txBox="1"/>
          <p:nvPr/>
        </p:nvSpPr>
        <p:spPr>
          <a:xfrm>
            <a:off x="424406" y="353138"/>
            <a:ext cx="6094645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b="1" dirty="0" smtClean="0">
                <a:ln w="10541" cmpd="sng">
                  <a:solidFill>
                    <a:srgbClr val="000000"/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Calibri"/>
                <a:cs typeface="Calibri"/>
              </a:rPr>
              <a:t>4. ¿QU</a:t>
            </a:r>
            <a:r>
              <a:rPr lang="es-ES" sz="3200" b="1" dirty="0" smtClean="0">
                <a:ln w="10541" cmpd="sng">
                  <a:solidFill>
                    <a:srgbClr val="000000"/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Calibri"/>
                <a:cs typeface="Calibri"/>
              </a:rPr>
              <a:t>É ES EL CROSSFIT?</a:t>
            </a:r>
            <a:endParaRPr lang="es-ES" sz="3200" b="1" dirty="0">
              <a:ln w="10541" cmpd="sng">
                <a:solidFill>
                  <a:srgbClr val="000000"/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latin typeface="Calibri"/>
              <a:cs typeface="Calibri"/>
            </a:endParaRPr>
          </a:p>
        </p:txBody>
      </p:sp>
      <p:cxnSp>
        <p:nvCxnSpPr>
          <p:cNvPr id="9" name="Conector recto 8"/>
          <p:cNvCxnSpPr/>
          <p:nvPr/>
        </p:nvCxnSpPr>
        <p:spPr>
          <a:xfrm>
            <a:off x="424406" y="984787"/>
            <a:ext cx="609464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Imagen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66562" y="1135634"/>
            <a:ext cx="2335292" cy="708687"/>
          </a:xfrm>
          <a:prstGeom prst="rect">
            <a:avLst/>
          </a:prstGeom>
        </p:spPr>
      </p:pic>
      <p:sp>
        <p:nvSpPr>
          <p:cNvPr id="11" name="CuadroTexto 10"/>
          <p:cNvSpPr txBox="1"/>
          <p:nvPr/>
        </p:nvSpPr>
        <p:spPr>
          <a:xfrm>
            <a:off x="199071" y="2438444"/>
            <a:ext cx="1706036" cy="646331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b="1" dirty="0" smtClean="0"/>
              <a:t>Movimientos Funcionales</a:t>
            </a:r>
            <a:endParaRPr lang="es-ES" b="1" dirty="0"/>
          </a:p>
        </p:txBody>
      </p:sp>
      <p:sp>
        <p:nvSpPr>
          <p:cNvPr id="13" name="CuadroTexto 12"/>
          <p:cNvSpPr txBox="1"/>
          <p:nvPr/>
        </p:nvSpPr>
        <p:spPr>
          <a:xfrm>
            <a:off x="2379805" y="2438444"/>
            <a:ext cx="1430409" cy="646331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b="1" dirty="0" smtClean="0"/>
              <a:t>Alta </a:t>
            </a:r>
          </a:p>
          <a:p>
            <a:pPr algn="ctr"/>
            <a:r>
              <a:rPr lang="es-ES" b="1" dirty="0" smtClean="0"/>
              <a:t>intensidad</a:t>
            </a:r>
            <a:endParaRPr lang="es-ES" b="1" dirty="0"/>
          </a:p>
        </p:txBody>
      </p:sp>
      <p:sp>
        <p:nvSpPr>
          <p:cNvPr id="14" name="CuadroTexto 13"/>
          <p:cNvSpPr txBox="1"/>
          <p:nvPr/>
        </p:nvSpPr>
        <p:spPr>
          <a:xfrm>
            <a:off x="4301854" y="2438444"/>
            <a:ext cx="1594289" cy="646331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b="1" dirty="0" smtClean="0"/>
              <a:t>Tipo de ejercicios</a:t>
            </a:r>
            <a:endParaRPr lang="es-ES" b="1" dirty="0"/>
          </a:p>
        </p:txBody>
      </p:sp>
      <p:sp>
        <p:nvSpPr>
          <p:cNvPr id="15" name="CuadroTexto 14"/>
          <p:cNvSpPr txBox="1"/>
          <p:nvPr/>
        </p:nvSpPr>
        <p:spPr>
          <a:xfrm>
            <a:off x="310818" y="3421817"/>
            <a:ext cx="1430409" cy="1477328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b="1" dirty="0" smtClean="0"/>
              <a:t>Correr</a:t>
            </a:r>
          </a:p>
          <a:p>
            <a:pPr algn="ctr"/>
            <a:r>
              <a:rPr lang="es-ES" b="1" dirty="0" smtClean="0"/>
              <a:t>Saltar</a:t>
            </a:r>
          </a:p>
          <a:p>
            <a:pPr algn="ctr"/>
            <a:r>
              <a:rPr lang="es-ES" b="1" dirty="0" smtClean="0"/>
              <a:t>Empujar</a:t>
            </a:r>
          </a:p>
          <a:p>
            <a:pPr algn="ctr"/>
            <a:r>
              <a:rPr lang="es-ES" b="1" dirty="0" smtClean="0"/>
              <a:t>Cargar</a:t>
            </a:r>
          </a:p>
          <a:p>
            <a:pPr algn="ctr"/>
            <a:r>
              <a:rPr lang="es-ES" b="1" dirty="0" smtClean="0"/>
              <a:t>Levantar</a:t>
            </a:r>
          </a:p>
        </p:txBody>
      </p:sp>
      <p:sp>
        <p:nvSpPr>
          <p:cNvPr id="16" name="CuadroTexto 15"/>
          <p:cNvSpPr txBox="1"/>
          <p:nvPr/>
        </p:nvSpPr>
        <p:spPr>
          <a:xfrm>
            <a:off x="4199429" y="3421817"/>
            <a:ext cx="1802681" cy="646331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b="1" dirty="0" smtClean="0"/>
              <a:t>Levantamientos Ol</a:t>
            </a:r>
            <a:r>
              <a:rPr lang="es-ES" b="1" dirty="0" smtClean="0"/>
              <a:t>ímpicos</a:t>
            </a:r>
            <a:endParaRPr lang="es-ES" b="1" dirty="0" smtClean="0"/>
          </a:p>
        </p:txBody>
      </p:sp>
      <p:sp>
        <p:nvSpPr>
          <p:cNvPr id="17" name="CuadroTexto 16"/>
          <p:cNvSpPr txBox="1"/>
          <p:nvPr/>
        </p:nvSpPr>
        <p:spPr>
          <a:xfrm>
            <a:off x="4199429" y="4220548"/>
            <a:ext cx="1802681" cy="646331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b="1" dirty="0" smtClean="0"/>
              <a:t>Movimientos gimn</a:t>
            </a:r>
            <a:r>
              <a:rPr lang="es-ES" b="1" dirty="0" smtClean="0"/>
              <a:t>ásticos</a:t>
            </a:r>
            <a:endParaRPr lang="es-ES" b="1" dirty="0" smtClean="0"/>
          </a:p>
        </p:txBody>
      </p:sp>
      <p:sp>
        <p:nvSpPr>
          <p:cNvPr id="18" name="CuadroTexto 17"/>
          <p:cNvSpPr txBox="1"/>
          <p:nvPr/>
        </p:nvSpPr>
        <p:spPr>
          <a:xfrm>
            <a:off x="4097004" y="5019279"/>
            <a:ext cx="1987047" cy="584776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1600" b="1" dirty="0" smtClean="0"/>
              <a:t>Acondicionamiento metab</a:t>
            </a:r>
            <a:r>
              <a:rPr lang="es-ES" sz="1600" b="1" dirty="0" smtClean="0"/>
              <a:t>ólico</a:t>
            </a:r>
            <a:endParaRPr lang="es-ES" sz="1600" b="1" dirty="0" smtClean="0"/>
          </a:p>
        </p:txBody>
      </p:sp>
      <p:sp>
        <p:nvSpPr>
          <p:cNvPr id="19" name="CuadroTexto 18"/>
          <p:cNvSpPr txBox="1"/>
          <p:nvPr/>
        </p:nvSpPr>
        <p:spPr>
          <a:xfrm>
            <a:off x="2273837" y="3421817"/>
            <a:ext cx="1577347" cy="646331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b="1" dirty="0" smtClean="0"/>
              <a:t>FC m</a:t>
            </a:r>
            <a:r>
              <a:rPr lang="es-ES" b="1" dirty="0" smtClean="0"/>
              <a:t>áxima </a:t>
            </a:r>
          </a:p>
          <a:p>
            <a:pPr algn="ctr"/>
            <a:r>
              <a:rPr lang="es-ES" b="1" dirty="0" smtClean="0"/>
              <a:t>o </a:t>
            </a:r>
            <a:r>
              <a:rPr lang="es-ES" b="1" dirty="0" err="1" smtClean="0"/>
              <a:t>submáxima</a:t>
            </a:r>
            <a:endParaRPr lang="es-ES" b="1" dirty="0"/>
          </a:p>
        </p:txBody>
      </p:sp>
      <p:sp>
        <p:nvSpPr>
          <p:cNvPr id="20" name="CuadroTexto 19"/>
          <p:cNvSpPr txBox="1"/>
          <p:nvPr/>
        </p:nvSpPr>
        <p:spPr>
          <a:xfrm>
            <a:off x="2273837" y="4220548"/>
            <a:ext cx="1577347" cy="646331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b="1" dirty="0" smtClean="0"/>
              <a:t>Poco descanso entre series</a:t>
            </a:r>
            <a:endParaRPr lang="es-ES" b="1" dirty="0" smtClean="0"/>
          </a:p>
        </p:txBody>
      </p:sp>
      <p:cxnSp>
        <p:nvCxnSpPr>
          <p:cNvPr id="22" name="Conector recto de flecha 21"/>
          <p:cNvCxnSpPr>
            <a:stCxn id="10" idx="2"/>
            <a:endCxn id="14" idx="0"/>
          </p:cNvCxnSpPr>
          <p:nvPr/>
        </p:nvCxnSpPr>
        <p:spPr>
          <a:xfrm>
            <a:off x="3134208" y="1844321"/>
            <a:ext cx="1964791" cy="594123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5" name="Conector recto de flecha 24"/>
          <p:cNvCxnSpPr/>
          <p:nvPr/>
        </p:nvCxnSpPr>
        <p:spPr>
          <a:xfrm>
            <a:off x="3113723" y="1803347"/>
            <a:ext cx="0" cy="646331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6" name="Conector recto de flecha 35"/>
          <p:cNvCxnSpPr>
            <a:stCxn id="10" idx="2"/>
          </p:cNvCxnSpPr>
          <p:nvPr/>
        </p:nvCxnSpPr>
        <p:spPr>
          <a:xfrm flipH="1">
            <a:off x="921826" y="1844321"/>
            <a:ext cx="2212382" cy="605357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39" name="Imagen 3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70840" y="1618466"/>
            <a:ext cx="2562343" cy="4223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93749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1101" y="6116549"/>
            <a:ext cx="1893944" cy="559351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576" y="5973894"/>
            <a:ext cx="1709849" cy="779373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15952" y="140406"/>
            <a:ext cx="1817233" cy="1028764"/>
          </a:xfrm>
          <a:prstGeom prst="rect">
            <a:avLst/>
          </a:prstGeom>
        </p:spPr>
      </p:pic>
      <p:sp>
        <p:nvSpPr>
          <p:cNvPr id="2" name="CuadroTexto 1"/>
          <p:cNvSpPr txBox="1"/>
          <p:nvPr/>
        </p:nvSpPr>
        <p:spPr>
          <a:xfrm>
            <a:off x="424406" y="353138"/>
            <a:ext cx="6094645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b="1" dirty="0" smtClean="0">
                <a:ln w="10541" cmpd="sng">
                  <a:solidFill>
                    <a:srgbClr val="000000"/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Calibri"/>
                <a:cs typeface="Calibri"/>
              </a:rPr>
              <a:t>4. ¿QU</a:t>
            </a:r>
            <a:r>
              <a:rPr lang="es-ES" sz="3200" b="1" dirty="0" smtClean="0">
                <a:ln w="10541" cmpd="sng">
                  <a:solidFill>
                    <a:srgbClr val="000000"/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Calibri"/>
                <a:cs typeface="Calibri"/>
              </a:rPr>
              <a:t>É ES EL CROSSFIT?</a:t>
            </a:r>
            <a:endParaRPr lang="es-ES" sz="3200" b="1" dirty="0">
              <a:ln w="10541" cmpd="sng">
                <a:solidFill>
                  <a:srgbClr val="000000"/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latin typeface="Calibri"/>
              <a:cs typeface="Calibri"/>
            </a:endParaRPr>
          </a:p>
        </p:txBody>
      </p:sp>
      <p:cxnSp>
        <p:nvCxnSpPr>
          <p:cNvPr id="9" name="Conector recto 8"/>
          <p:cNvCxnSpPr/>
          <p:nvPr/>
        </p:nvCxnSpPr>
        <p:spPr>
          <a:xfrm>
            <a:off x="424406" y="984787"/>
            <a:ext cx="609464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" name="Imagen 4" descr="capacidades crossfit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600" y="2454440"/>
            <a:ext cx="8178800" cy="2768600"/>
          </a:xfrm>
          <a:prstGeom prst="rect">
            <a:avLst/>
          </a:prstGeom>
        </p:spPr>
      </p:pic>
      <p:sp>
        <p:nvSpPr>
          <p:cNvPr id="10" name="CuadroTexto 9"/>
          <p:cNvSpPr txBox="1"/>
          <p:nvPr/>
        </p:nvSpPr>
        <p:spPr>
          <a:xfrm>
            <a:off x="1925591" y="1597981"/>
            <a:ext cx="5356680" cy="52322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rgbClr val="FF0000"/>
            </a:solidFill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s-ES" sz="2800" b="1" dirty="0" smtClean="0">
                <a:ln>
                  <a:solidFill>
                    <a:schemeClr val="tx1"/>
                  </a:solidFill>
                </a:ln>
                <a:solidFill>
                  <a:srgbClr val="000000"/>
                </a:solidFill>
              </a:rPr>
              <a:t>INCREMENTO DE 10 CAPACIDADES </a:t>
            </a:r>
            <a:endParaRPr lang="es-ES" sz="2800" b="1" dirty="0">
              <a:ln>
                <a:solidFill>
                  <a:schemeClr val="tx1"/>
                </a:solidFill>
              </a:ln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68205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1101" y="6116549"/>
            <a:ext cx="1893944" cy="559351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576" y="5973894"/>
            <a:ext cx="1709849" cy="779373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15952" y="140406"/>
            <a:ext cx="1817233" cy="1028764"/>
          </a:xfrm>
          <a:prstGeom prst="rect">
            <a:avLst/>
          </a:prstGeom>
        </p:spPr>
      </p:pic>
      <p:sp>
        <p:nvSpPr>
          <p:cNvPr id="2" name="CuadroTexto 1"/>
          <p:cNvSpPr txBox="1"/>
          <p:nvPr/>
        </p:nvSpPr>
        <p:spPr>
          <a:xfrm>
            <a:off x="424406" y="353138"/>
            <a:ext cx="609464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b="1" dirty="0" smtClean="0">
                <a:ln w="10541" cmpd="sng">
                  <a:solidFill>
                    <a:srgbClr val="000000"/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Calibri"/>
                <a:cs typeface="Calibri"/>
              </a:rPr>
              <a:t>5. ESTRUCTURA DE UNA SESI</a:t>
            </a:r>
            <a:r>
              <a:rPr lang="es-ES" sz="3200" b="1" dirty="0" smtClean="0">
                <a:ln w="10541" cmpd="sng">
                  <a:solidFill>
                    <a:srgbClr val="000000"/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Calibri"/>
                <a:cs typeface="Calibri"/>
              </a:rPr>
              <a:t>ÓN DE CROSSFIT</a:t>
            </a:r>
            <a:endParaRPr lang="es-ES" sz="3200" b="1" dirty="0">
              <a:ln w="10541" cmpd="sng">
                <a:solidFill>
                  <a:srgbClr val="000000"/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latin typeface="Calibri"/>
              <a:cs typeface="Calibri"/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278984" y="1585407"/>
            <a:ext cx="841626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_tradnl" b="1" dirty="0" smtClean="0"/>
              <a:t>1. CALENTAMIENTO: </a:t>
            </a:r>
            <a:r>
              <a:rPr lang="es-ES_tradnl" dirty="0" smtClean="0"/>
              <a:t>calentamiento </a:t>
            </a:r>
            <a:r>
              <a:rPr lang="es-ES_tradnl" dirty="0"/>
              <a:t>basado en carrera continua, movilidad articular y diferentes ejercicios de </a:t>
            </a:r>
            <a:r>
              <a:rPr lang="es-ES_tradnl" dirty="0" err="1"/>
              <a:t>coordinación</a:t>
            </a:r>
            <a:r>
              <a:rPr lang="es-ES_tradnl" dirty="0"/>
              <a:t> a una intensidad </a:t>
            </a:r>
            <a:r>
              <a:rPr lang="es-ES_tradnl" dirty="0" smtClean="0"/>
              <a:t>media‐</a:t>
            </a:r>
            <a:r>
              <a:rPr lang="es-ES_tradnl" dirty="0"/>
              <a:t>baja con el objetivo de preparar al cuerpo para la actividad posterior a </a:t>
            </a:r>
            <a:r>
              <a:rPr lang="es-ES_tradnl" dirty="0" err="1"/>
              <a:t>través</a:t>
            </a:r>
            <a:r>
              <a:rPr lang="es-ES_tradnl" dirty="0"/>
              <a:t> del aumento de la frecuencia cardiaca y la actividad muscular. </a:t>
            </a:r>
            <a:endParaRPr lang="es-ES_tradnl" dirty="0" smtClean="0"/>
          </a:p>
          <a:p>
            <a:pPr algn="just"/>
            <a:r>
              <a:rPr lang="es-ES_tradnl" i="1" dirty="0" smtClean="0"/>
              <a:t>			</a:t>
            </a:r>
            <a:endParaRPr lang="es-ES_tradnl" dirty="0"/>
          </a:p>
        </p:txBody>
      </p:sp>
      <p:cxnSp>
        <p:nvCxnSpPr>
          <p:cNvPr id="9" name="Conector recto 8"/>
          <p:cNvCxnSpPr/>
          <p:nvPr/>
        </p:nvCxnSpPr>
        <p:spPr>
          <a:xfrm>
            <a:off x="424406" y="1394527"/>
            <a:ext cx="609464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" name="Imagen 4" descr="Captura de pantalla 2014-03-31 a la(s) 17.36.37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5752" y="2919508"/>
            <a:ext cx="4940200" cy="2925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93625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1101" y="6116549"/>
            <a:ext cx="1893944" cy="559351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576" y="5973894"/>
            <a:ext cx="1709849" cy="779373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15952" y="140406"/>
            <a:ext cx="1817233" cy="1028764"/>
          </a:xfrm>
          <a:prstGeom prst="rect">
            <a:avLst/>
          </a:prstGeom>
        </p:spPr>
      </p:pic>
      <p:sp>
        <p:nvSpPr>
          <p:cNvPr id="2" name="CuadroTexto 1"/>
          <p:cNvSpPr txBox="1"/>
          <p:nvPr/>
        </p:nvSpPr>
        <p:spPr>
          <a:xfrm>
            <a:off x="424406" y="353138"/>
            <a:ext cx="609464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b="1" dirty="0" smtClean="0">
                <a:ln w="10541" cmpd="sng">
                  <a:solidFill>
                    <a:srgbClr val="000000"/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Calibri"/>
                <a:cs typeface="Calibri"/>
              </a:rPr>
              <a:t>5. ESTRUCTURA DE UNA SESI</a:t>
            </a:r>
            <a:r>
              <a:rPr lang="es-ES" sz="3200" b="1" dirty="0" smtClean="0">
                <a:ln w="10541" cmpd="sng">
                  <a:solidFill>
                    <a:srgbClr val="000000"/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Calibri"/>
                <a:cs typeface="Calibri"/>
              </a:rPr>
              <a:t>ÓN DE CROSSFIT</a:t>
            </a:r>
            <a:endParaRPr lang="es-ES" sz="3200" b="1" dirty="0">
              <a:ln w="10541" cmpd="sng">
                <a:solidFill>
                  <a:srgbClr val="000000"/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latin typeface="Calibri"/>
              <a:cs typeface="Calibri"/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278984" y="1433743"/>
            <a:ext cx="8416261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_tradnl" b="1" dirty="0"/>
              <a:t>2</a:t>
            </a:r>
            <a:r>
              <a:rPr lang="es-ES_tradnl" b="1" dirty="0" smtClean="0"/>
              <a:t>. ENTRENAMIENTO DEL D</a:t>
            </a:r>
            <a:r>
              <a:rPr lang="es-ES_tradnl" b="1" dirty="0" smtClean="0"/>
              <a:t>ÍA (EED </a:t>
            </a:r>
            <a:r>
              <a:rPr lang="es-ES" b="1" dirty="0" smtClean="0"/>
              <a:t>–</a:t>
            </a:r>
            <a:r>
              <a:rPr lang="es-ES_tradnl" b="1" dirty="0" smtClean="0"/>
              <a:t> WOD)</a:t>
            </a:r>
            <a:r>
              <a:rPr lang="es-ES_tradnl" b="1" dirty="0" smtClean="0"/>
              <a:t>: </a:t>
            </a:r>
            <a:r>
              <a:rPr lang="es-ES_tradnl" dirty="0" smtClean="0"/>
              <a:t>Los </a:t>
            </a:r>
            <a:r>
              <a:rPr lang="es-ES_tradnl" dirty="0"/>
              <a:t>entrenamientos de </a:t>
            </a:r>
            <a:r>
              <a:rPr lang="es-ES_tradnl" dirty="0" err="1"/>
              <a:t>CrossFit</a:t>
            </a:r>
            <a:r>
              <a:rPr lang="es-ES_tradnl" dirty="0"/>
              <a:t> se basan en los llamados entrenamientos del </a:t>
            </a:r>
            <a:r>
              <a:rPr lang="es-ES_tradnl" dirty="0" err="1"/>
              <a:t>día</a:t>
            </a:r>
            <a:r>
              <a:rPr lang="es-ES_tradnl" dirty="0"/>
              <a:t> (EDD) conocidos </a:t>
            </a:r>
            <a:r>
              <a:rPr lang="es-ES_tradnl" dirty="0" err="1"/>
              <a:t>también</a:t>
            </a:r>
            <a:r>
              <a:rPr lang="es-ES_tradnl" dirty="0"/>
              <a:t> como </a:t>
            </a:r>
            <a:r>
              <a:rPr lang="es-ES_tradnl" dirty="0" err="1"/>
              <a:t>WODs</a:t>
            </a:r>
            <a:r>
              <a:rPr lang="es-ES_tradnl" dirty="0"/>
              <a:t> o </a:t>
            </a:r>
            <a:r>
              <a:rPr lang="es-ES_tradnl" dirty="0" err="1"/>
              <a:t>Workout</a:t>
            </a:r>
            <a:r>
              <a:rPr lang="es-ES_tradnl" dirty="0"/>
              <a:t> Of </a:t>
            </a:r>
            <a:r>
              <a:rPr lang="es-ES_tradnl" dirty="0" err="1"/>
              <a:t>the</a:t>
            </a:r>
            <a:r>
              <a:rPr lang="es-ES_tradnl" dirty="0"/>
              <a:t> Day, consisten en completar una serie de ejercicios en el menor tiempo posible. Los ejercicios combinan diferentes capacidades </a:t>
            </a:r>
            <a:r>
              <a:rPr lang="es-ES_tradnl" dirty="0" err="1"/>
              <a:t>físicas</a:t>
            </a:r>
            <a:r>
              <a:rPr lang="es-ES_tradnl" dirty="0"/>
              <a:t> del deportista, y </a:t>
            </a:r>
            <a:r>
              <a:rPr lang="es-ES_tradnl" dirty="0" err="1"/>
              <a:t>varían</a:t>
            </a:r>
            <a:r>
              <a:rPr lang="es-ES_tradnl" dirty="0"/>
              <a:t> de una </a:t>
            </a:r>
            <a:r>
              <a:rPr lang="es-ES_tradnl" dirty="0" err="1"/>
              <a:t>sesión</a:t>
            </a:r>
            <a:r>
              <a:rPr lang="es-ES_tradnl" dirty="0"/>
              <a:t> a otra. Cada entrenamiento es distinto al anterior y novedoso en sí. Esto implica que cada entrenamiento sea un reto diferente. El tiempo de </a:t>
            </a:r>
            <a:r>
              <a:rPr lang="es-ES_tradnl" dirty="0" err="1"/>
              <a:t>ejecución</a:t>
            </a:r>
            <a:r>
              <a:rPr lang="es-ES_tradnl" dirty="0"/>
              <a:t> del EED puede variar desde </a:t>
            </a:r>
            <a:r>
              <a:rPr lang="es-ES_tradnl" dirty="0" err="1"/>
              <a:t>sólo</a:t>
            </a:r>
            <a:r>
              <a:rPr lang="es-ES_tradnl" dirty="0"/>
              <a:t> 5 minutos hasta 30 minutos, y pueden constar de 1 a 4 grupos de ejercicios, dependiendo de las </a:t>
            </a:r>
            <a:r>
              <a:rPr lang="es-ES_tradnl" dirty="0" smtClean="0"/>
              <a:t>á</a:t>
            </a:r>
            <a:r>
              <a:rPr lang="es-ES_tradnl" dirty="0" smtClean="0"/>
              <a:t>reas </a:t>
            </a:r>
            <a:r>
              <a:rPr lang="es-ES_tradnl" dirty="0" err="1"/>
              <a:t>físicas</a:t>
            </a:r>
            <a:r>
              <a:rPr lang="es-ES_tradnl" dirty="0"/>
              <a:t> que se </a:t>
            </a:r>
            <a:r>
              <a:rPr lang="es-ES_tradnl" dirty="0" smtClean="0"/>
              <a:t>pretendan </a:t>
            </a:r>
            <a:r>
              <a:rPr lang="es-ES_tradnl" dirty="0"/>
              <a:t>desarrollar, y deben realizarse a una alta intensidad con un descanso </a:t>
            </a:r>
            <a:r>
              <a:rPr lang="es-ES_tradnl" dirty="0" err="1"/>
              <a:t>mínimo</a:t>
            </a:r>
            <a:r>
              <a:rPr lang="es-ES_tradnl" dirty="0"/>
              <a:t>, aunque cada deportista va marcando su ritmo en la </a:t>
            </a:r>
            <a:r>
              <a:rPr lang="es-ES_tradnl" dirty="0" err="1"/>
              <a:t>ejecución</a:t>
            </a:r>
            <a:r>
              <a:rPr lang="es-ES_tradnl" dirty="0"/>
              <a:t> de los ejercicios. </a:t>
            </a:r>
            <a:endParaRPr lang="es-ES_tradnl" dirty="0" smtClean="0"/>
          </a:p>
          <a:p>
            <a:pPr algn="just"/>
            <a:r>
              <a:rPr lang="es-ES_tradnl" i="1" dirty="0" smtClean="0"/>
              <a:t>			</a:t>
            </a:r>
            <a:endParaRPr lang="es-ES_tradnl" dirty="0"/>
          </a:p>
        </p:txBody>
      </p:sp>
      <p:pic>
        <p:nvPicPr>
          <p:cNvPr id="3" name="Imagen 2" descr="Wod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4524" y="4346400"/>
            <a:ext cx="4449054" cy="2329500"/>
          </a:xfrm>
          <a:prstGeom prst="rect">
            <a:avLst/>
          </a:prstGeom>
        </p:spPr>
      </p:pic>
      <p:cxnSp>
        <p:nvCxnSpPr>
          <p:cNvPr id="9" name="Conector recto 8"/>
          <p:cNvCxnSpPr/>
          <p:nvPr/>
        </p:nvCxnSpPr>
        <p:spPr>
          <a:xfrm>
            <a:off x="424406" y="1394527"/>
            <a:ext cx="609464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869662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1101" y="6116549"/>
            <a:ext cx="1893944" cy="559351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576" y="5973894"/>
            <a:ext cx="1709849" cy="779373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15952" y="140406"/>
            <a:ext cx="1817233" cy="1028764"/>
          </a:xfrm>
          <a:prstGeom prst="rect">
            <a:avLst/>
          </a:prstGeom>
        </p:spPr>
      </p:pic>
      <p:sp>
        <p:nvSpPr>
          <p:cNvPr id="2" name="CuadroTexto 1"/>
          <p:cNvSpPr txBox="1"/>
          <p:nvPr/>
        </p:nvSpPr>
        <p:spPr>
          <a:xfrm>
            <a:off x="424406" y="353138"/>
            <a:ext cx="609464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b="1" dirty="0" smtClean="0">
                <a:ln w="10541" cmpd="sng">
                  <a:solidFill>
                    <a:srgbClr val="000000"/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Calibri"/>
                <a:cs typeface="Calibri"/>
              </a:rPr>
              <a:t>5. ESTRUCTURA DE UNA SESI</a:t>
            </a:r>
            <a:r>
              <a:rPr lang="es-ES" sz="3200" b="1" dirty="0" smtClean="0">
                <a:ln w="10541" cmpd="sng">
                  <a:solidFill>
                    <a:srgbClr val="000000"/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Calibri"/>
                <a:cs typeface="Calibri"/>
              </a:rPr>
              <a:t>ÓN DE CROSSFIT</a:t>
            </a:r>
            <a:endParaRPr lang="es-ES" sz="3200" b="1" dirty="0">
              <a:ln w="10541" cmpd="sng">
                <a:solidFill>
                  <a:srgbClr val="000000"/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latin typeface="Calibri"/>
              <a:cs typeface="Calibri"/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278984" y="1661239"/>
            <a:ext cx="841626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b="1" dirty="0" smtClean="0"/>
              <a:t>3. Vuelta </a:t>
            </a:r>
            <a:r>
              <a:rPr lang="es-ES_tradnl" b="1" dirty="0"/>
              <a:t>a la calma: </a:t>
            </a:r>
            <a:r>
              <a:rPr lang="es-ES_tradnl" dirty="0"/>
              <a:t>Durante los </a:t>
            </a:r>
            <a:r>
              <a:rPr lang="es-ES_tradnl" dirty="0" err="1"/>
              <a:t>últimos</a:t>
            </a:r>
            <a:r>
              <a:rPr lang="es-ES_tradnl" dirty="0"/>
              <a:t> 10</a:t>
            </a:r>
            <a:r>
              <a:rPr lang="es-ES_tradnl" dirty="0" smtClean="0"/>
              <a:t>-15 </a:t>
            </a:r>
            <a:r>
              <a:rPr lang="es-ES_tradnl" dirty="0"/>
              <a:t>minutos de la </a:t>
            </a:r>
            <a:r>
              <a:rPr lang="es-ES_tradnl" dirty="0" err="1"/>
              <a:t>sesión</a:t>
            </a:r>
            <a:r>
              <a:rPr lang="es-ES_tradnl" dirty="0"/>
              <a:t> se realizan estiramientos y ejercicios de </a:t>
            </a:r>
            <a:r>
              <a:rPr lang="es-ES_tradnl" dirty="0" err="1"/>
              <a:t>respiración</a:t>
            </a:r>
            <a:r>
              <a:rPr lang="es-ES_tradnl" dirty="0"/>
              <a:t> y </a:t>
            </a:r>
            <a:r>
              <a:rPr lang="es-ES_tradnl" dirty="0" err="1"/>
              <a:t>relajación</a:t>
            </a:r>
            <a:r>
              <a:rPr lang="es-ES_tradnl" dirty="0"/>
              <a:t>. </a:t>
            </a:r>
            <a:endParaRPr lang="es-ES_tradnl" dirty="0" smtClean="0"/>
          </a:p>
          <a:p>
            <a:pPr algn="just"/>
            <a:r>
              <a:rPr lang="es-ES_tradnl" i="1" dirty="0" smtClean="0"/>
              <a:t>			</a:t>
            </a:r>
            <a:endParaRPr lang="es-ES_tradnl" dirty="0"/>
          </a:p>
        </p:txBody>
      </p:sp>
      <p:cxnSp>
        <p:nvCxnSpPr>
          <p:cNvPr id="9" name="Conector recto 8"/>
          <p:cNvCxnSpPr/>
          <p:nvPr/>
        </p:nvCxnSpPr>
        <p:spPr>
          <a:xfrm>
            <a:off x="424406" y="1394527"/>
            <a:ext cx="609464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" name="Imagen 4" descr="vuelta calma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897" y="2584569"/>
            <a:ext cx="7397966" cy="3207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83868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1101" y="6116549"/>
            <a:ext cx="1893944" cy="559351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576" y="5973894"/>
            <a:ext cx="1709849" cy="779373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15952" y="140406"/>
            <a:ext cx="1817233" cy="1028764"/>
          </a:xfrm>
          <a:prstGeom prst="rect">
            <a:avLst/>
          </a:prstGeom>
        </p:spPr>
      </p:pic>
      <p:sp>
        <p:nvSpPr>
          <p:cNvPr id="2" name="CuadroTexto 1"/>
          <p:cNvSpPr txBox="1"/>
          <p:nvPr/>
        </p:nvSpPr>
        <p:spPr>
          <a:xfrm>
            <a:off x="424406" y="353138"/>
            <a:ext cx="6094645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b="1" dirty="0" smtClean="0">
                <a:ln w="10541" cmpd="sng">
                  <a:solidFill>
                    <a:srgbClr val="000000"/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Calibri"/>
                <a:cs typeface="Calibri"/>
              </a:rPr>
              <a:t>5. EJERCICIOS DE CROSSFIT</a:t>
            </a:r>
            <a:endParaRPr lang="es-ES" sz="3200" b="1" dirty="0">
              <a:ln w="10541" cmpd="sng">
                <a:solidFill>
                  <a:srgbClr val="000000"/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latin typeface="Calibri"/>
              <a:cs typeface="Calibri"/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278985" y="1917515"/>
            <a:ext cx="3057308" cy="35394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b="1" cap="all" dirty="0" smtClean="0"/>
              <a:t>1. </a:t>
            </a:r>
            <a:r>
              <a:rPr lang="es-ES" b="1" cap="all" dirty="0" smtClean="0"/>
              <a:t>E</a:t>
            </a:r>
            <a:r>
              <a:rPr lang="es-ES_tradnl" b="1" cap="all" dirty="0" err="1" smtClean="0"/>
              <a:t>jercicios</a:t>
            </a:r>
            <a:r>
              <a:rPr lang="es-ES_tradnl" b="1" cap="all" dirty="0" smtClean="0"/>
              <a:t> con Barras, </a:t>
            </a:r>
            <a:r>
              <a:rPr lang="es-ES_tradnl" b="1" cap="all" dirty="0"/>
              <a:t>discos </a:t>
            </a:r>
            <a:r>
              <a:rPr lang="es-ES_tradnl" b="1" cap="all" dirty="0" err="1"/>
              <a:t>olímpicos</a:t>
            </a:r>
            <a:r>
              <a:rPr lang="es-ES_tradnl" b="1" cap="all" dirty="0"/>
              <a:t> y mancuernas</a:t>
            </a:r>
            <a:r>
              <a:rPr lang="es-ES_tradnl" b="1" dirty="0"/>
              <a:t>: </a:t>
            </a:r>
            <a:endParaRPr lang="es-ES_tradnl" b="1" dirty="0" smtClean="0"/>
          </a:p>
          <a:p>
            <a:endParaRPr lang="es-ES_tradnl" sz="800" b="1" dirty="0" smtClean="0"/>
          </a:p>
          <a:p>
            <a:r>
              <a:rPr lang="es-ES_tradnl" b="1" dirty="0" smtClean="0"/>
              <a:t>Ejercicios </a:t>
            </a:r>
            <a:r>
              <a:rPr lang="es-ES_tradnl" b="1" dirty="0"/>
              <a:t>de Halterofilia </a:t>
            </a:r>
            <a:r>
              <a:rPr lang="es-ES_tradnl" dirty="0"/>
              <a:t>(</a:t>
            </a:r>
            <a:r>
              <a:rPr lang="es-ES_tradnl" dirty="0" err="1"/>
              <a:t>envión</a:t>
            </a:r>
            <a:r>
              <a:rPr lang="es-ES_tradnl" dirty="0"/>
              <a:t>, arrancadas, cargada y sus derivados</a:t>
            </a:r>
            <a:r>
              <a:rPr lang="es-ES_tradnl" dirty="0" smtClean="0"/>
              <a:t>)</a:t>
            </a:r>
          </a:p>
          <a:p>
            <a:endParaRPr lang="es-ES_tradnl" dirty="0" smtClean="0"/>
          </a:p>
          <a:p>
            <a:r>
              <a:rPr lang="es-ES_tradnl" b="1" dirty="0" smtClean="0"/>
              <a:t>Ejercicios </a:t>
            </a:r>
            <a:r>
              <a:rPr lang="es-ES_tradnl" b="1" dirty="0"/>
              <a:t>de </a:t>
            </a:r>
            <a:r>
              <a:rPr lang="es-ES_tradnl" b="1" dirty="0" err="1"/>
              <a:t>PowerLifting</a:t>
            </a:r>
            <a:r>
              <a:rPr lang="es-ES_tradnl" b="1" dirty="0"/>
              <a:t> </a:t>
            </a:r>
            <a:r>
              <a:rPr lang="es-ES_tradnl" dirty="0"/>
              <a:t>(peso muerto, sentadilla, </a:t>
            </a:r>
            <a:r>
              <a:rPr lang="es-ES_tradnl" dirty="0" err="1"/>
              <a:t>press</a:t>
            </a:r>
            <a:r>
              <a:rPr lang="es-ES_tradnl" dirty="0"/>
              <a:t> de banca y sus auxiliares). </a:t>
            </a:r>
            <a:endParaRPr lang="es-ES_tradnl" dirty="0" smtClean="0"/>
          </a:p>
          <a:p>
            <a:r>
              <a:rPr lang="es-ES_tradnl" i="1" dirty="0" smtClean="0"/>
              <a:t>								</a:t>
            </a:r>
            <a:endParaRPr lang="es-ES_tradnl" dirty="0"/>
          </a:p>
        </p:txBody>
      </p:sp>
      <p:cxnSp>
        <p:nvCxnSpPr>
          <p:cNvPr id="9" name="Conector recto 8"/>
          <p:cNvCxnSpPr/>
          <p:nvPr/>
        </p:nvCxnSpPr>
        <p:spPr>
          <a:xfrm>
            <a:off x="424406" y="984787"/>
            <a:ext cx="609464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" name="Imagen 4" descr="Weightliftingblackandwhite_1000_2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5219" y="1630373"/>
            <a:ext cx="5283377" cy="4070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7397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1101" y="6116549"/>
            <a:ext cx="1893944" cy="559351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576" y="5973894"/>
            <a:ext cx="1709849" cy="779373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15952" y="140406"/>
            <a:ext cx="1817233" cy="1028764"/>
          </a:xfrm>
          <a:prstGeom prst="rect">
            <a:avLst/>
          </a:prstGeom>
        </p:spPr>
      </p:pic>
      <p:sp>
        <p:nvSpPr>
          <p:cNvPr id="2" name="CuadroTexto 1"/>
          <p:cNvSpPr txBox="1"/>
          <p:nvPr/>
        </p:nvSpPr>
        <p:spPr>
          <a:xfrm>
            <a:off x="424406" y="353138"/>
            <a:ext cx="6094645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b="1" dirty="0" smtClean="0">
                <a:ln w="10541" cmpd="sng">
                  <a:solidFill>
                    <a:srgbClr val="000000"/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Calibri"/>
                <a:cs typeface="Calibri"/>
              </a:rPr>
              <a:t>5. EJERCICIOS DE CROSSFIT</a:t>
            </a:r>
            <a:endParaRPr lang="es-ES" sz="3200" b="1" dirty="0">
              <a:ln w="10541" cmpd="sng">
                <a:solidFill>
                  <a:srgbClr val="000000"/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latin typeface="Calibri"/>
              <a:cs typeface="Calibri"/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278984" y="1917515"/>
            <a:ext cx="4422155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b="1" cap="all" dirty="0" smtClean="0"/>
              <a:t>2. </a:t>
            </a:r>
            <a:r>
              <a:rPr lang="es-ES" b="1" cap="all" dirty="0" smtClean="0"/>
              <a:t>E</a:t>
            </a:r>
            <a:r>
              <a:rPr lang="es-ES_tradnl" b="1" cap="all" dirty="0" err="1" smtClean="0"/>
              <a:t>jercicios</a:t>
            </a:r>
            <a:r>
              <a:rPr lang="es-ES_tradnl" b="1" cap="all" dirty="0" smtClean="0"/>
              <a:t> en Anillas</a:t>
            </a:r>
            <a:r>
              <a:rPr lang="es-ES_tradnl" b="1" cap="all" dirty="0"/>
              <a:t>, paralelas y barras fijas: </a:t>
            </a:r>
            <a:endParaRPr lang="es-ES_tradnl" b="1" cap="all" dirty="0" smtClean="0"/>
          </a:p>
          <a:p>
            <a:endParaRPr lang="es-ES_tradnl" b="1" cap="all" dirty="0"/>
          </a:p>
          <a:p>
            <a:r>
              <a:rPr lang="es-ES_tradnl" b="1" dirty="0" smtClean="0"/>
              <a:t>Ejercicios </a:t>
            </a:r>
            <a:r>
              <a:rPr lang="es-ES_tradnl" b="1" dirty="0"/>
              <a:t>de gimnasia </a:t>
            </a:r>
            <a:endParaRPr lang="es-ES_tradnl" b="1" dirty="0" smtClean="0"/>
          </a:p>
          <a:p>
            <a:r>
              <a:rPr lang="es-ES_tradnl" dirty="0" smtClean="0"/>
              <a:t>(fondos</a:t>
            </a:r>
            <a:r>
              <a:rPr lang="es-ES_tradnl" dirty="0"/>
              <a:t>, dominadas, </a:t>
            </a:r>
            <a:r>
              <a:rPr lang="es-ES_tradnl" dirty="0" err="1"/>
              <a:t>handstand</a:t>
            </a:r>
            <a:r>
              <a:rPr lang="es-ES_tradnl" dirty="0"/>
              <a:t>, </a:t>
            </a:r>
            <a:r>
              <a:rPr lang="es-ES_tradnl" dirty="0" err="1"/>
              <a:t>muscle</a:t>
            </a:r>
            <a:r>
              <a:rPr lang="es-ES_tradnl" dirty="0" smtClean="0"/>
              <a:t>-up</a:t>
            </a:r>
            <a:r>
              <a:rPr lang="es-ES_tradnl" dirty="0"/>
              <a:t>, rol o volteretas y todas sus </a:t>
            </a:r>
            <a:r>
              <a:rPr lang="es-ES_tradnl" dirty="0" smtClean="0"/>
              <a:t>variantes). </a:t>
            </a:r>
          </a:p>
          <a:p>
            <a:r>
              <a:rPr lang="es-ES_tradnl" i="1" dirty="0" smtClean="0"/>
              <a:t>								</a:t>
            </a:r>
            <a:endParaRPr lang="es-ES_tradnl" dirty="0"/>
          </a:p>
        </p:txBody>
      </p:sp>
      <p:cxnSp>
        <p:nvCxnSpPr>
          <p:cNvPr id="9" name="Conector recto 8"/>
          <p:cNvCxnSpPr/>
          <p:nvPr/>
        </p:nvCxnSpPr>
        <p:spPr>
          <a:xfrm>
            <a:off x="424406" y="984787"/>
            <a:ext cx="609464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" name="Imagen 2" descr="fondo-crossfit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7451" y="1751494"/>
            <a:ext cx="2743200" cy="3785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90064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1101" y="6116549"/>
            <a:ext cx="1893944" cy="559351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576" y="5973894"/>
            <a:ext cx="1709849" cy="779373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15952" y="140406"/>
            <a:ext cx="1817233" cy="1028764"/>
          </a:xfrm>
          <a:prstGeom prst="rect">
            <a:avLst/>
          </a:prstGeom>
        </p:spPr>
      </p:pic>
      <p:sp>
        <p:nvSpPr>
          <p:cNvPr id="2" name="CuadroTexto 1"/>
          <p:cNvSpPr txBox="1"/>
          <p:nvPr/>
        </p:nvSpPr>
        <p:spPr>
          <a:xfrm>
            <a:off x="424406" y="353138"/>
            <a:ext cx="6094645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b="1" dirty="0" smtClean="0">
                <a:ln w="10541" cmpd="sng">
                  <a:solidFill>
                    <a:srgbClr val="000000"/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Calibri"/>
                <a:cs typeface="Calibri"/>
              </a:rPr>
              <a:t>5. EJERCICIOS DE CROSSFIT</a:t>
            </a:r>
            <a:endParaRPr lang="es-ES" sz="3200" b="1" dirty="0">
              <a:ln w="10541" cmpd="sng">
                <a:solidFill>
                  <a:srgbClr val="000000"/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latin typeface="Calibri"/>
              <a:cs typeface="Calibri"/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278984" y="1917515"/>
            <a:ext cx="400511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b="1" cap="all" dirty="0" smtClean="0"/>
              <a:t>3. </a:t>
            </a:r>
            <a:r>
              <a:rPr lang="es-ES" b="1" cap="all" dirty="0" smtClean="0"/>
              <a:t>E</a:t>
            </a:r>
            <a:r>
              <a:rPr lang="es-ES_tradnl" b="1" cap="all" dirty="0" err="1" smtClean="0"/>
              <a:t>jercicios</a:t>
            </a:r>
            <a:r>
              <a:rPr lang="es-ES_tradnl" b="1" cap="all" dirty="0" smtClean="0"/>
              <a:t> de </a:t>
            </a:r>
            <a:r>
              <a:rPr lang="es-ES_tradnl" b="1" cap="all" dirty="0" err="1" smtClean="0"/>
              <a:t>cardio</a:t>
            </a:r>
            <a:endParaRPr lang="es-ES_tradnl" b="1" dirty="0" smtClean="0"/>
          </a:p>
          <a:p>
            <a:endParaRPr lang="es-ES_tradnl" b="1" dirty="0"/>
          </a:p>
          <a:p>
            <a:pPr algn="just"/>
            <a:r>
              <a:rPr lang="es-ES_tradnl" dirty="0" smtClean="0"/>
              <a:t>Remo </a:t>
            </a:r>
            <a:r>
              <a:rPr lang="es-ES_tradnl" dirty="0" err="1"/>
              <a:t>ergómetro</a:t>
            </a:r>
            <a:r>
              <a:rPr lang="es-ES_tradnl" dirty="0"/>
              <a:t>, Bicicleta fija, carrera en pista de atletismo, series en piscina de </a:t>
            </a:r>
            <a:r>
              <a:rPr lang="es-ES_tradnl" dirty="0" err="1"/>
              <a:t>natación</a:t>
            </a:r>
            <a:r>
              <a:rPr lang="es-ES_tradnl" dirty="0"/>
              <a:t>, etc. a </a:t>
            </a:r>
            <a:r>
              <a:rPr lang="es-ES_tradnl" dirty="0" err="1"/>
              <a:t>través</a:t>
            </a:r>
            <a:r>
              <a:rPr lang="es-ES_tradnl" dirty="0"/>
              <a:t> del desarrollo de las tres </a:t>
            </a:r>
            <a:r>
              <a:rPr lang="es-ES_tradnl" dirty="0" err="1"/>
              <a:t>vías</a:t>
            </a:r>
            <a:r>
              <a:rPr lang="es-ES_tradnl" dirty="0"/>
              <a:t> </a:t>
            </a:r>
            <a:r>
              <a:rPr lang="es-ES_tradnl" dirty="0" err="1"/>
              <a:t>metabólicas</a:t>
            </a:r>
            <a:r>
              <a:rPr lang="es-ES_tradnl" dirty="0"/>
              <a:t>: </a:t>
            </a:r>
            <a:r>
              <a:rPr lang="es-ES_tradnl" dirty="0" err="1"/>
              <a:t>anaeróbica</a:t>
            </a:r>
            <a:r>
              <a:rPr lang="es-ES_tradnl" dirty="0"/>
              <a:t> </a:t>
            </a:r>
            <a:r>
              <a:rPr lang="es-ES_tradnl" dirty="0" err="1"/>
              <a:t>aláctica</a:t>
            </a:r>
            <a:r>
              <a:rPr lang="es-ES_tradnl" dirty="0"/>
              <a:t>, </a:t>
            </a:r>
            <a:r>
              <a:rPr lang="es-ES_tradnl" dirty="0" err="1"/>
              <a:t>anaeróbica</a:t>
            </a:r>
            <a:r>
              <a:rPr lang="es-ES_tradnl" dirty="0"/>
              <a:t> </a:t>
            </a:r>
            <a:r>
              <a:rPr lang="es-ES_tradnl" dirty="0" err="1"/>
              <a:t>láctica</a:t>
            </a:r>
            <a:r>
              <a:rPr lang="es-ES_tradnl" dirty="0"/>
              <a:t>, </a:t>
            </a:r>
            <a:r>
              <a:rPr lang="es-ES_tradnl" dirty="0" err="1"/>
              <a:t>aeróbica</a:t>
            </a:r>
            <a:r>
              <a:rPr lang="es-ES_tradnl" dirty="0"/>
              <a:t>. </a:t>
            </a:r>
            <a:endParaRPr lang="es-ES_tradnl" dirty="0" smtClean="0"/>
          </a:p>
          <a:p>
            <a:r>
              <a:rPr lang="es-ES_tradnl" i="1" dirty="0" smtClean="0"/>
              <a:t>								</a:t>
            </a:r>
            <a:endParaRPr lang="es-ES_tradnl" dirty="0"/>
          </a:p>
        </p:txBody>
      </p:sp>
      <p:cxnSp>
        <p:nvCxnSpPr>
          <p:cNvPr id="9" name="Conector recto 8"/>
          <p:cNvCxnSpPr/>
          <p:nvPr/>
        </p:nvCxnSpPr>
        <p:spPr>
          <a:xfrm>
            <a:off x="424406" y="984787"/>
            <a:ext cx="609464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" name="Imagen 4" descr="Captura de pantalla 2014-03-31 a la(s) 17.56.49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0298" y="1376309"/>
            <a:ext cx="4048902" cy="4597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129239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1101" y="6116549"/>
            <a:ext cx="1893944" cy="559351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576" y="5973894"/>
            <a:ext cx="1709849" cy="779373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15952" y="140406"/>
            <a:ext cx="1817233" cy="1028764"/>
          </a:xfrm>
          <a:prstGeom prst="rect">
            <a:avLst/>
          </a:prstGeom>
        </p:spPr>
      </p:pic>
      <p:sp>
        <p:nvSpPr>
          <p:cNvPr id="2" name="CuadroTexto 1"/>
          <p:cNvSpPr txBox="1"/>
          <p:nvPr/>
        </p:nvSpPr>
        <p:spPr>
          <a:xfrm>
            <a:off x="424406" y="353138"/>
            <a:ext cx="6094645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b="1" dirty="0" smtClean="0">
                <a:ln w="10541" cmpd="sng">
                  <a:solidFill>
                    <a:srgbClr val="000000"/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Calibri"/>
                <a:cs typeface="Calibri"/>
              </a:rPr>
              <a:t>5. EJERCICIOS DE CROSSFIT</a:t>
            </a:r>
            <a:endParaRPr lang="es-ES" sz="3200" b="1" dirty="0">
              <a:ln w="10541" cmpd="sng">
                <a:solidFill>
                  <a:srgbClr val="000000"/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latin typeface="Calibri"/>
              <a:cs typeface="Calibri"/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278984" y="1386691"/>
            <a:ext cx="4005119" cy="1754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b="1" cap="all" dirty="0"/>
              <a:t>4</a:t>
            </a:r>
            <a:r>
              <a:rPr lang="es-ES_tradnl" b="1" cap="all" dirty="0" smtClean="0"/>
              <a:t>. </a:t>
            </a:r>
            <a:r>
              <a:rPr lang="es-ES" b="1" cap="all" dirty="0" smtClean="0"/>
              <a:t>E</a:t>
            </a:r>
            <a:r>
              <a:rPr lang="es-ES_tradnl" b="1" cap="all" dirty="0" err="1" smtClean="0"/>
              <a:t>jercicios</a:t>
            </a:r>
            <a:r>
              <a:rPr lang="es-ES_tradnl" b="1" cap="all" dirty="0" smtClean="0"/>
              <a:t> con </a:t>
            </a:r>
            <a:r>
              <a:rPr lang="es-ES" b="1" cap="all" dirty="0" smtClean="0"/>
              <a:t>B</a:t>
            </a:r>
            <a:r>
              <a:rPr lang="es-ES_tradnl" b="1" cap="all" dirty="0" smtClean="0"/>
              <a:t>al</a:t>
            </a:r>
            <a:r>
              <a:rPr lang="es-ES_tradnl" b="1" cap="all" dirty="0" smtClean="0"/>
              <a:t>ón</a:t>
            </a:r>
            <a:r>
              <a:rPr lang="es-ES_tradnl" b="1" cap="all" dirty="0" smtClean="0"/>
              <a:t> medicinal</a:t>
            </a:r>
            <a:endParaRPr lang="es-ES_tradnl" b="1" dirty="0" smtClean="0"/>
          </a:p>
          <a:p>
            <a:endParaRPr lang="es-ES_tradnl" b="1" dirty="0"/>
          </a:p>
          <a:p>
            <a:r>
              <a:rPr lang="es-ES_tradnl" dirty="0" smtClean="0"/>
              <a:t>Ejercicios </a:t>
            </a:r>
            <a:r>
              <a:rPr lang="es-ES_tradnl" dirty="0"/>
              <a:t>funcionales de lanzamientos y de </a:t>
            </a:r>
            <a:r>
              <a:rPr lang="es-ES_tradnl" dirty="0" err="1"/>
              <a:t>precisión</a:t>
            </a:r>
            <a:r>
              <a:rPr lang="es-ES_tradnl" dirty="0"/>
              <a:t>, que mejoran la potencia y la </a:t>
            </a:r>
            <a:r>
              <a:rPr lang="es-ES_tradnl" dirty="0" err="1"/>
              <a:t>coordinación</a:t>
            </a:r>
            <a:r>
              <a:rPr lang="es-ES_tradnl" dirty="0"/>
              <a:t> del deportista. </a:t>
            </a:r>
            <a:endParaRPr lang="es-ES_tradnl" dirty="0" smtClean="0"/>
          </a:p>
          <a:p>
            <a:r>
              <a:rPr lang="es-ES_tradnl" i="1" dirty="0" smtClean="0"/>
              <a:t>								</a:t>
            </a:r>
            <a:endParaRPr lang="es-ES_tradnl" dirty="0"/>
          </a:p>
        </p:txBody>
      </p:sp>
      <p:cxnSp>
        <p:nvCxnSpPr>
          <p:cNvPr id="9" name="Conector recto 8"/>
          <p:cNvCxnSpPr/>
          <p:nvPr/>
        </p:nvCxnSpPr>
        <p:spPr>
          <a:xfrm>
            <a:off x="424406" y="984787"/>
            <a:ext cx="609464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CuadroTexto 9"/>
          <p:cNvSpPr txBox="1"/>
          <p:nvPr/>
        </p:nvSpPr>
        <p:spPr>
          <a:xfrm>
            <a:off x="4928066" y="1390196"/>
            <a:ext cx="4005119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b="1" cap="all" dirty="0" smtClean="0"/>
              <a:t>5. </a:t>
            </a:r>
            <a:r>
              <a:rPr lang="es-ES" b="1" cap="all" dirty="0" smtClean="0"/>
              <a:t>E</a:t>
            </a:r>
            <a:r>
              <a:rPr lang="es-ES_tradnl" b="1" cap="all" dirty="0" err="1" smtClean="0"/>
              <a:t>jercicios</a:t>
            </a:r>
            <a:r>
              <a:rPr lang="es-ES_tradnl" b="1" cap="all" dirty="0" smtClean="0"/>
              <a:t> con pesas rusas</a:t>
            </a:r>
          </a:p>
          <a:p>
            <a:endParaRPr lang="es-ES_tradnl" b="1" dirty="0"/>
          </a:p>
          <a:p>
            <a:r>
              <a:rPr lang="es-ES_tradnl" dirty="0"/>
              <a:t>Ejercicios </a:t>
            </a:r>
            <a:r>
              <a:rPr lang="es-ES_tradnl" dirty="0" err="1"/>
              <a:t>dinámicos</a:t>
            </a:r>
            <a:r>
              <a:rPr lang="es-ES_tradnl" dirty="0"/>
              <a:t> y </a:t>
            </a:r>
            <a:r>
              <a:rPr lang="es-ES_tradnl" dirty="0" err="1"/>
              <a:t>balísticos</a:t>
            </a:r>
            <a:r>
              <a:rPr lang="es-ES_tradnl" dirty="0"/>
              <a:t> como balanceos, levantamiento turco, sentadillas, arrancadas, cargadas, empujes, </a:t>
            </a:r>
            <a:r>
              <a:rPr lang="es-ES_tradnl" dirty="0" err="1"/>
              <a:t>press</a:t>
            </a:r>
            <a:r>
              <a:rPr lang="es-ES_tradnl" dirty="0"/>
              <a:t>, etc. </a:t>
            </a:r>
            <a:endParaRPr lang="es-ES_tradnl" dirty="0" smtClean="0"/>
          </a:p>
          <a:p>
            <a:r>
              <a:rPr lang="es-ES_tradnl" i="1" dirty="0" smtClean="0"/>
              <a:t>								</a:t>
            </a:r>
            <a:endParaRPr lang="es-ES_tradnl" dirty="0"/>
          </a:p>
        </p:txBody>
      </p:sp>
      <p:pic>
        <p:nvPicPr>
          <p:cNvPr id="3" name="Imagen 2" descr="Captura de pantalla 2014-03-31 a la(s) 18.03.37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3008" y="2956505"/>
            <a:ext cx="1706040" cy="2912751"/>
          </a:xfrm>
          <a:prstGeom prst="rect">
            <a:avLst/>
          </a:prstGeom>
        </p:spPr>
      </p:pic>
      <p:pic>
        <p:nvPicPr>
          <p:cNvPr id="11" name="Imagen 10" descr="Captura de pantalla 2014-03-31 a la(s) 18.04.59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4341" y="3159976"/>
            <a:ext cx="1827169" cy="2728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81079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1101" y="6116549"/>
            <a:ext cx="1893944" cy="559351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576" y="5973894"/>
            <a:ext cx="1709849" cy="779373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15952" y="140406"/>
            <a:ext cx="1817233" cy="1028764"/>
          </a:xfrm>
          <a:prstGeom prst="rect">
            <a:avLst/>
          </a:prstGeom>
        </p:spPr>
      </p:pic>
      <p:sp>
        <p:nvSpPr>
          <p:cNvPr id="2" name="CuadroTexto 1"/>
          <p:cNvSpPr txBox="1"/>
          <p:nvPr/>
        </p:nvSpPr>
        <p:spPr>
          <a:xfrm>
            <a:off x="424406" y="353138"/>
            <a:ext cx="6094645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b="1" dirty="0" smtClean="0">
                <a:ln w="10541" cmpd="sng">
                  <a:solidFill>
                    <a:srgbClr val="000000"/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Calibri"/>
                <a:cs typeface="Calibri"/>
              </a:rPr>
              <a:t>5. EJERCICIOS DE CROSSFIT</a:t>
            </a:r>
            <a:endParaRPr lang="es-ES" sz="3200" b="1" dirty="0">
              <a:ln w="10541" cmpd="sng">
                <a:solidFill>
                  <a:srgbClr val="000000"/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latin typeface="Calibri"/>
              <a:cs typeface="Calibri"/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278984" y="1386691"/>
            <a:ext cx="4005119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b="1" cap="all" dirty="0" smtClean="0"/>
              <a:t>6. </a:t>
            </a:r>
            <a:r>
              <a:rPr lang="es-ES" b="1" cap="all" dirty="0" smtClean="0"/>
              <a:t>E</a:t>
            </a:r>
            <a:r>
              <a:rPr lang="es-ES_tradnl" b="1" cap="all" dirty="0" err="1" smtClean="0"/>
              <a:t>jercicios</a:t>
            </a:r>
            <a:r>
              <a:rPr lang="es-ES_tradnl" b="1" cap="all" dirty="0" smtClean="0"/>
              <a:t> plataformas de salto</a:t>
            </a:r>
            <a:endParaRPr lang="es-ES_tradnl" b="1" dirty="0" smtClean="0"/>
          </a:p>
          <a:p>
            <a:endParaRPr lang="es-ES_tradnl" b="1" dirty="0"/>
          </a:p>
          <a:p>
            <a:r>
              <a:rPr lang="es-ES_tradnl" dirty="0"/>
              <a:t>Ejercicios </a:t>
            </a:r>
            <a:r>
              <a:rPr lang="es-ES_tradnl" dirty="0" err="1"/>
              <a:t>pliométricos</a:t>
            </a:r>
            <a:r>
              <a:rPr lang="es-ES_tradnl" dirty="0"/>
              <a:t> como saltos hacia arriba del </a:t>
            </a:r>
            <a:r>
              <a:rPr lang="es-ES_tradnl" dirty="0" err="1"/>
              <a:t>cajón</a:t>
            </a:r>
            <a:r>
              <a:rPr lang="es-ES_tradnl" dirty="0"/>
              <a:t> en distintas alturas, saltos en profundidad desde el </a:t>
            </a:r>
            <a:r>
              <a:rPr lang="es-ES_tradnl" dirty="0" err="1"/>
              <a:t>cajón</a:t>
            </a:r>
            <a:r>
              <a:rPr lang="es-ES_tradnl" dirty="0"/>
              <a:t> para aumentar la intensidad. </a:t>
            </a:r>
            <a:endParaRPr lang="es-ES_tradnl" dirty="0" smtClean="0"/>
          </a:p>
          <a:p>
            <a:r>
              <a:rPr lang="es-ES_tradnl" i="1" dirty="0" smtClean="0"/>
              <a:t>								</a:t>
            </a:r>
            <a:endParaRPr lang="es-ES_tradnl" dirty="0"/>
          </a:p>
        </p:txBody>
      </p:sp>
      <p:cxnSp>
        <p:nvCxnSpPr>
          <p:cNvPr id="9" name="Conector recto 8"/>
          <p:cNvCxnSpPr/>
          <p:nvPr/>
        </p:nvCxnSpPr>
        <p:spPr>
          <a:xfrm>
            <a:off x="424406" y="984787"/>
            <a:ext cx="609464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CuadroTexto 9"/>
          <p:cNvSpPr txBox="1"/>
          <p:nvPr/>
        </p:nvSpPr>
        <p:spPr>
          <a:xfrm>
            <a:off x="4928066" y="1390196"/>
            <a:ext cx="400511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b="1" cap="all" dirty="0"/>
              <a:t>7</a:t>
            </a:r>
            <a:r>
              <a:rPr lang="es-ES_tradnl" b="1" cap="all" dirty="0" smtClean="0"/>
              <a:t>. </a:t>
            </a:r>
            <a:r>
              <a:rPr lang="es-ES" b="1" cap="all" dirty="0" smtClean="0"/>
              <a:t>E</a:t>
            </a:r>
            <a:r>
              <a:rPr lang="es-ES_tradnl" b="1" cap="all" dirty="0" err="1" smtClean="0"/>
              <a:t>jercicios</a:t>
            </a:r>
            <a:r>
              <a:rPr lang="es-ES_tradnl" b="1" cap="all" dirty="0" smtClean="0"/>
              <a:t> gimnasia en suelo</a:t>
            </a:r>
          </a:p>
          <a:p>
            <a:endParaRPr lang="es-ES_tradnl" b="1" dirty="0"/>
          </a:p>
          <a:p>
            <a:r>
              <a:rPr lang="es-ES_tradnl" dirty="0"/>
              <a:t>Ejercicios de gimnasia en suelo como abdominales, flexiones de brazos, extensiones lumbares, ejercicios funcionales de </a:t>
            </a:r>
            <a:r>
              <a:rPr lang="es-ES_tradnl" dirty="0" err="1"/>
              <a:t>estabilización</a:t>
            </a:r>
            <a:r>
              <a:rPr lang="es-ES_tradnl" dirty="0"/>
              <a:t> del tronco </a:t>
            </a:r>
            <a:endParaRPr lang="es-ES_tradnl" dirty="0" smtClean="0"/>
          </a:p>
          <a:p>
            <a:r>
              <a:rPr lang="es-ES_tradnl" dirty="0" smtClean="0"/>
              <a:t>y </a:t>
            </a:r>
            <a:r>
              <a:rPr lang="es-ES_tradnl" dirty="0"/>
              <a:t>todas sus variantes. </a:t>
            </a:r>
            <a:endParaRPr lang="es-ES_tradnl" dirty="0" smtClean="0"/>
          </a:p>
          <a:p>
            <a:r>
              <a:rPr lang="es-ES_tradnl" i="1" dirty="0" smtClean="0"/>
              <a:t>								</a:t>
            </a:r>
            <a:endParaRPr lang="es-ES_tradnl" dirty="0"/>
          </a:p>
        </p:txBody>
      </p:sp>
      <p:pic>
        <p:nvPicPr>
          <p:cNvPr id="5" name="Imagen 4" descr="Captura de pantalla 2014-03-31 a la(s) 18.07.58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2153" y="3231443"/>
            <a:ext cx="1568466" cy="2663008"/>
          </a:xfrm>
          <a:prstGeom prst="rect">
            <a:avLst/>
          </a:prstGeom>
        </p:spPr>
      </p:pic>
      <p:pic>
        <p:nvPicPr>
          <p:cNvPr id="12" name="Imagen 11" descr="Captura de pantalla 2014-03-31 a la(s) 18.09.24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0802" y="3626554"/>
            <a:ext cx="4765933" cy="1941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340203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1101" y="6116549"/>
            <a:ext cx="1893944" cy="559351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576" y="5973894"/>
            <a:ext cx="1709849" cy="779373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15952" y="140406"/>
            <a:ext cx="1817233" cy="1028764"/>
          </a:xfrm>
          <a:prstGeom prst="rect">
            <a:avLst/>
          </a:prstGeom>
        </p:spPr>
      </p:pic>
      <p:sp>
        <p:nvSpPr>
          <p:cNvPr id="2" name="CuadroTexto 1"/>
          <p:cNvSpPr txBox="1"/>
          <p:nvPr/>
        </p:nvSpPr>
        <p:spPr>
          <a:xfrm>
            <a:off x="424406" y="353138"/>
            <a:ext cx="6094645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b="1" dirty="0" smtClean="0">
                <a:ln w="10541" cmpd="sng">
                  <a:solidFill>
                    <a:srgbClr val="000000"/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Calibri"/>
                <a:cs typeface="Calibri"/>
              </a:rPr>
              <a:t>5. EJERCICIOS DE CROSSFIT</a:t>
            </a:r>
            <a:endParaRPr lang="es-ES" sz="3200" b="1" dirty="0">
              <a:ln w="10541" cmpd="sng">
                <a:solidFill>
                  <a:srgbClr val="000000"/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latin typeface="Calibri"/>
              <a:cs typeface="Calibri"/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278984" y="1386691"/>
            <a:ext cx="865420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b="1" cap="all" dirty="0" smtClean="0"/>
              <a:t>8. </a:t>
            </a:r>
            <a:r>
              <a:rPr lang="es-ES" b="1" cap="all" dirty="0" smtClean="0"/>
              <a:t>E</a:t>
            </a:r>
            <a:r>
              <a:rPr lang="es-ES_tradnl" b="1" cap="all" dirty="0" err="1" smtClean="0"/>
              <a:t>jercicios</a:t>
            </a:r>
            <a:r>
              <a:rPr lang="es-ES_tradnl" b="1" cap="all" dirty="0" smtClean="0"/>
              <a:t> con cuerdas o sogas</a:t>
            </a:r>
            <a:endParaRPr lang="es-ES_tradnl" b="1" dirty="0" smtClean="0"/>
          </a:p>
          <a:p>
            <a:endParaRPr lang="es-ES_tradnl" b="1" dirty="0"/>
          </a:p>
          <a:p>
            <a:r>
              <a:rPr lang="es-ES_tradnl" dirty="0"/>
              <a:t>Cuerdas de escalda para ejercicios de ascenso y descenso y cuerdas de saltos </a:t>
            </a:r>
            <a:r>
              <a:rPr lang="es-ES_tradnl" dirty="0" smtClean="0"/>
              <a:t>para ejercicios </a:t>
            </a:r>
            <a:r>
              <a:rPr lang="es-ES_tradnl" dirty="0" err="1"/>
              <a:t>dinámicos</a:t>
            </a:r>
            <a:r>
              <a:rPr lang="es-ES_tradnl" dirty="0"/>
              <a:t> de salto en todas sus variantes. </a:t>
            </a:r>
            <a:endParaRPr lang="es-ES_tradnl" dirty="0" smtClean="0"/>
          </a:p>
          <a:p>
            <a:r>
              <a:rPr lang="es-ES_tradnl" i="1" dirty="0" smtClean="0"/>
              <a:t>								</a:t>
            </a:r>
            <a:endParaRPr lang="es-ES_tradnl" dirty="0"/>
          </a:p>
        </p:txBody>
      </p:sp>
      <p:cxnSp>
        <p:nvCxnSpPr>
          <p:cNvPr id="9" name="Conector recto 8"/>
          <p:cNvCxnSpPr/>
          <p:nvPr/>
        </p:nvCxnSpPr>
        <p:spPr>
          <a:xfrm>
            <a:off x="424406" y="984787"/>
            <a:ext cx="609464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" name="Imagen 2" descr="reebok-crossfit-Rich-Froning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1101" y="2655484"/>
            <a:ext cx="5216003" cy="3284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940868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1101" y="6116549"/>
            <a:ext cx="1893944" cy="559351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576" y="5973894"/>
            <a:ext cx="1709849" cy="779373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15952" y="140406"/>
            <a:ext cx="1817233" cy="1028764"/>
          </a:xfrm>
          <a:prstGeom prst="rect">
            <a:avLst/>
          </a:prstGeom>
        </p:spPr>
      </p:pic>
      <p:sp>
        <p:nvSpPr>
          <p:cNvPr id="2" name="CuadroTexto 1"/>
          <p:cNvSpPr txBox="1"/>
          <p:nvPr/>
        </p:nvSpPr>
        <p:spPr>
          <a:xfrm>
            <a:off x="424406" y="353138"/>
            <a:ext cx="6094645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b="1" dirty="0" smtClean="0">
                <a:ln w="10541" cmpd="sng">
                  <a:solidFill>
                    <a:srgbClr val="000000"/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Calibri"/>
                <a:cs typeface="Calibri"/>
              </a:rPr>
              <a:t>6. BENEFICIOS DEL CROSSFIT</a:t>
            </a:r>
          </a:p>
        </p:txBody>
      </p:sp>
      <p:sp>
        <p:nvSpPr>
          <p:cNvPr id="4" name="CuadroTexto 3"/>
          <p:cNvSpPr txBox="1"/>
          <p:nvPr/>
        </p:nvSpPr>
        <p:spPr>
          <a:xfrm>
            <a:off x="278984" y="1386691"/>
            <a:ext cx="8654201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AutoNum type="arabicPeriod"/>
            </a:pPr>
            <a:r>
              <a:rPr lang="es-ES_tradnl" sz="1600" b="1" dirty="0" smtClean="0"/>
              <a:t>Promueve </a:t>
            </a:r>
            <a:r>
              <a:rPr lang="es-ES_tradnl" sz="1600" b="1" dirty="0"/>
              <a:t>un desarrollo </a:t>
            </a:r>
            <a:r>
              <a:rPr lang="es-ES_tradnl" sz="1600" b="1" dirty="0" err="1"/>
              <a:t>físico</a:t>
            </a:r>
            <a:r>
              <a:rPr lang="es-ES_tradnl" sz="1600" b="1" dirty="0"/>
              <a:t> total del cuerpo: </a:t>
            </a:r>
            <a:r>
              <a:rPr lang="es-ES_tradnl" sz="1600" dirty="0"/>
              <a:t>Consigue el desarrollo de cadenas musculares por completo y evita los defectos asociados a los ejercicios repetitivos, como es el incremento de la fuerza de tan </a:t>
            </a:r>
            <a:r>
              <a:rPr lang="es-ES_tradnl" sz="1600" dirty="0" err="1"/>
              <a:t>sólo</a:t>
            </a:r>
            <a:r>
              <a:rPr lang="es-ES_tradnl" sz="1600" dirty="0"/>
              <a:t> unos </a:t>
            </a:r>
            <a:r>
              <a:rPr lang="es-ES_tradnl" sz="1600" dirty="0" err="1"/>
              <a:t>músculos</a:t>
            </a:r>
            <a:r>
              <a:rPr lang="es-ES_tradnl" sz="1600" dirty="0"/>
              <a:t> determinados. Del mismo modo, mejora capacidades como equilibrio, agilidad o </a:t>
            </a:r>
            <a:r>
              <a:rPr lang="es-ES_tradnl" sz="1600" dirty="0" err="1"/>
              <a:t>coordinación</a:t>
            </a:r>
            <a:r>
              <a:rPr lang="es-ES_tradnl" sz="1600" dirty="0"/>
              <a:t>, que no pueden trabajarse con ejercicios de aislamiento muscular. </a:t>
            </a:r>
          </a:p>
          <a:p>
            <a:pPr marL="342900" indent="-342900" algn="just">
              <a:buAutoNum type="arabicPeriod"/>
            </a:pPr>
            <a:r>
              <a:rPr lang="es-ES_tradnl" sz="1600" b="1" dirty="0" smtClean="0"/>
              <a:t>Diversidad </a:t>
            </a:r>
            <a:r>
              <a:rPr lang="es-ES_tradnl" sz="1600" b="1" dirty="0"/>
              <a:t>de ejercicios: </a:t>
            </a:r>
            <a:r>
              <a:rPr lang="es-ES_tradnl" sz="1600" dirty="0"/>
              <a:t>Cualquier entrenador de </a:t>
            </a:r>
            <a:r>
              <a:rPr lang="es-ES_tradnl" sz="1600" dirty="0" err="1"/>
              <a:t>Crossfit</a:t>
            </a:r>
            <a:r>
              <a:rPr lang="es-ES_tradnl" sz="1600" dirty="0"/>
              <a:t> conoce una amplia variedad de ejercicios, por lo que sus practicantes no se enfrentan a largas repeticiones que puedan llegar a desmotivarlos. </a:t>
            </a:r>
          </a:p>
          <a:p>
            <a:pPr marL="342900" indent="-342900" algn="just">
              <a:buAutoNum type="arabicPeriod"/>
            </a:pPr>
            <a:r>
              <a:rPr lang="es-ES_tradnl" sz="1600" b="1" dirty="0" smtClean="0"/>
              <a:t>Beneficios </a:t>
            </a:r>
            <a:r>
              <a:rPr lang="es-ES_tradnl" sz="1600" b="1" dirty="0" err="1"/>
              <a:t>físicos</a:t>
            </a:r>
            <a:r>
              <a:rPr lang="es-ES_tradnl" sz="1600" b="1" dirty="0"/>
              <a:t> a corto plazo: </a:t>
            </a:r>
            <a:r>
              <a:rPr lang="es-ES_tradnl" sz="1600" dirty="0"/>
              <a:t>La muy alta intensidad que contemplan los ejercicios de </a:t>
            </a:r>
            <a:r>
              <a:rPr lang="es-ES_tradnl" sz="1600" dirty="0" err="1"/>
              <a:t>Crossfit</a:t>
            </a:r>
            <a:r>
              <a:rPr lang="es-ES_tradnl" sz="1600" dirty="0"/>
              <a:t> aumenta el nivel de </a:t>
            </a:r>
            <a:r>
              <a:rPr lang="es-ES_tradnl" sz="1600" dirty="0" err="1"/>
              <a:t>condición</a:t>
            </a:r>
            <a:r>
              <a:rPr lang="es-ES_tradnl" sz="1600" dirty="0"/>
              <a:t> </a:t>
            </a:r>
            <a:r>
              <a:rPr lang="es-ES_tradnl" sz="1600" dirty="0" err="1"/>
              <a:t>física</a:t>
            </a:r>
            <a:r>
              <a:rPr lang="es-ES_tradnl" sz="1600" dirty="0"/>
              <a:t> y desarrolla la fuerza muscular mucho </a:t>
            </a:r>
            <a:r>
              <a:rPr lang="es-ES_tradnl" sz="1600" dirty="0" err="1"/>
              <a:t>más</a:t>
            </a:r>
            <a:r>
              <a:rPr lang="es-ES_tradnl" sz="1600" dirty="0"/>
              <a:t> </a:t>
            </a:r>
            <a:r>
              <a:rPr lang="es-ES_tradnl" sz="1600" dirty="0" err="1"/>
              <a:t>rápido</a:t>
            </a:r>
            <a:r>
              <a:rPr lang="es-ES_tradnl" sz="1600" dirty="0"/>
              <a:t> que con los entrenamientos tradicionales y </a:t>
            </a:r>
            <a:r>
              <a:rPr lang="es-ES_tradnl" sz="1600" dirty="0" err="1"/>
              <a:t>clásicos</a:t>
            </a:r>
            <a:r>
              <a:rPr lang="es-ES_tradnl" sz="1600" dirty="0"/>
              <a:t> que se realizan en el el gimnasio. </a:t>
            </a:r>
          </a:p>
          <a:p>
            <a:pPr marL="342900" indent="-342900" algn="just">
              <a:buAutoNum type="arabicPeriod"/>
            </a:pPr>
            <a:r>
              <a:rPr lang="es-ES_tradnl" sz="1600" b="1" dirty="0" smtClean="0"/>
              <a:t>Permite </a:t>
            </a:r>
            <a:r>
              <a:rPr lang="es-ES_tradnl" sz="1600" b="1" dirty="0"/>
              <a:t>un ejercicio para cada individuo: </a:t>
            </a:r>
            <a:r>
              <a:rPr lang="es-ES_tradnl" sz="1600" dirty="0"/>
              <a:t>Aunque es cierto que comenzar a practicarlo requiere una buena forma </a:t>
            </a:r>
            <a:r>
              <a:rPr lang="es-ES_tradnl" sz="1600" dirty="0" err="1"/>
              <a:t>física</a:t>
            </a:r>
            <a:r>
              <a:rPr lang="es-ES_tradnl" sz="1600" dirty="0"/>
              <a:t>, se puede decir que una de </a:t>
            </a:r>
            <a:r>
              <a:rPr lang="es-ES_tradnl" sz="1600" dirty="0" smtClean="0"/>
              <a:t>las ventajas </a:t>
            </a:r>
            <a:r>
              <a:rPr lang="es-ES_tradnl" sz="1600" dirty="0"/>
              <a:t>del </a:t>
            </a:r>
            <a:r>
              <a:rPr lang="es-ES_tradnl" sz="1600" dirty="0" err="1" smtClean="0"/>
              <a:t>Crossfit</a:t>
            </a:r>
            <a:r>
              <a:rPr lang="es-ES_tradnl" sz="1600" dirty="0" smtClean="0"/>
              <a:t> es </a:t>
            </a:r>
            <a:r>
              <a:rPr lang="es-ES_tradnl" sz="1600" dirty="0"/>
              <a:t>que </a:t>
            </a:r>
            <a:r>
              <a:rPr lang="es-ES_tradnl" sz="1600" dirty="0" smtClean="0"/>
              <a:t>prev</a:t>
            </a:r>
            <a:r>
              <a:rPr lang="es-ES_tradnl" sz="1600" dirty="0" smtClean="0"/>
              <a:t>é</a:t>
            </a:r>
            <a:r>
              <a:rPr lang="es-ES_tradnl" sz="1600" dirty="0" smtClean="0"/>
              <a:t> diferentes </a:t>
            </a:r>
            <a:r>
              <a:rPr lang="es-ES_tradnl" sz="1600" dirty="0"/>
              <a:t>intensidades (pero siempre altas) para cada individuo. La </a:t>
            </a:r>
            <a:r>
              <a:rPr lang="es-ES_tradnl" sz="1600" dirty="0" err="1"/>
              <a:t>mayoría</a:t>
            </a:r>
            <a:r>
              <a:rPr lang="es-ES_tradnl" sz="1600" dirty="0"/>
              <a:t> de sus rutinas se pueden adaptar a la agilidad, la fuerza o el equilibrio que posea una persona y permitirle mejorarlas desde niveles bajos. </a:t>
            </a:r>
          </a:p>
          <a:p>
            <a:pPr marL="342900" indent="-342900" algn="just">
              <a:buAutoNum type="arabicPeriod"/>
            </a:pPr>
            <a:r>
              <a:rPr lang="es-ES_tradnl" sz="1600" b="1" dirty="0" err="1" smtClean="0"/>
              <a:t>Competición</a:t>
            </a:r>
            <a:r>
              <a:rPr lang="es-ES_tradnl" sz="1600" b="1" dirty="0"/>
              <a:t>: </a:t>
            </a:r>
            <a:r>
              <a:rPr lang="es-ES_tradnl" sz="1600" dirty="0"/>
              <a:t>La </a:t>
            </a:r>
            <a:r>
              <a:rPr lang="es-ES_tradnl" sz="1600" dirty="0" err="1"/>
              <a:t>competición</a:t>
            </a:r>
            <a:r>
              <a:rPr lang="es-ES_tradnl" sz="1600" dirty="0"/>
              <a:t> motiva a los practicantes de </a:t>
            </a:r>
            <a:r>
              <a:rPr lang="es-ES_tradnl" sz="1600" dirty="0" err="1"/>
              <a:t>CrossFit</a:t>
            </a:r>
            <a:r>
              <a:rPr lang="es-ES_tradnl" sz="1600" dirty="0"/>
              <a:t>, ya que se ha demostrado que entrenar en grupo y competir provoca una </a:t>
            </a:r>
            <a:r>
              <a:rPr lang="es-ES_tradnl" sz="1600" dirty="0" err="1"/>
              <a:t>liberación</a:t>
            </a:r>
            <a:r>
              <a:rPr lang="es-ES_tradnl" sz="1600" dirty="0"/>
              <a:t> de endorfinas que anima a los participantes. </a:t>
            </a:r>
            <a:endParaRPr lang="es-ES_tradnl" sz="1600" dirty="0" smtClean="0"/>
          </a:p>
          <a:p>
            <a:pPr algn="just"/>
            <a:r>
              <a:rPr lang="es-ES_tradnl" sz="1600" i="1" dirty="0" smtClean="0"/>
              <a:t>								</a:t>
            </a:r>
            <a:endParaRPr lang="es-ES_tradnl" sz="1600" dirty="0"/>
          </a:p>
        </p:txBody>
      </p:sp>
      <p:cxnSp>
        <p:nvCxnSpPr>
          <p:cNvPr id="9" name="Conector recto 8"/>
          <p:cNvCxnSpPr/>
          <p:nvPr/>
        </p:nvCxnSpPr>
        <p:spPr>
          <a:xfrm>
            <a:off x="424406" y="984787"/>
            <a:ext cx="609464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7313126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1101" y="6116549"/>
            <a:ext cx="1893944" cy="559351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576" y="5973894"/>
            <a:ext cx="1709849" cy="779373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15952" y="140406"/>
            <a:ext cx="1817233" cy="1028764"/>
          </a:xfrm>
          <a:prstGeom prst="rect">
            <a:avLst/>
          </a:prstGeom>
        </p:spPr>
      </p:pic>
      <p:sp>
        <p:nvSpPr>
          <p:cNvPr id="2" name="CuadroTexto 1"/>
          <p:cNvSpPr txBox="1"/>
          <p:nvPr/>
        </p:nvSpPr>
        <p:spPr>
          <a:xfrm>
            <a:off x="424406" y="353138"/>
            <a:ext cx="6094645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b="1" dirty="0" smtClean="0">
                <a:ln w="10541" cmpd="sng">
                  <a:solidFill>
                    <a:srgbClr val="000000"/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Calibri"/>
                <a:cs typeface="Calibri"/>
              </a:rPr>
              <a:t>6. BENEFICIOS DEL CROSSFIT</a:t>
            </a:r>
          </a:p>
        </p:txBody>
      </p:sp>
      <p:cxnSp>
        <p:nvCxnSpPr>
          <p:cNvPr id="9" name="Conector recto 8"/>
          <p:cNvCxnSpPr/>
          <p:nvPr/>
        </p:nvCxnSpPr>
        <p:spPr>
          <a:xfrm>
            <a:off x="424406" y="984787"/>
            <a:ext cx="609464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" name="Imagen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69524" y="1362361"/>
            <a:ext cx="2556839" cy="2377411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97223" y="1362361"/>
            <a:ext cx="2622186" cy="2565277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51042" y="4066185"/>
            <a:ext cx="2636406" cy="2525446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78224" y="4461440"/>
            <a:ext cx="5426636" cy="1164130"/>
          </a:xfrm>
          <a:prstGeom prst="rect">
            <a:avLst/>
          </a:prstGeom>
        </p:spPr>
      </p:pic>
      <p:sp>
        <p:nvSpPr>
          <p:cNvPr id="12" name="Rectángulo 11"/>
          <p:cNvSpPr/>
          <p:nvPr/>
        </p:nvSpPr>
        <p:spPr>
          <a:xfrm>
            <a:off x="302400" y="1711421"/>
            <a:ext cx="2323412" cy="138499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n-US" b="1" cap="all" baseline="30000" dirty="0" err="1"/>
              <a:t>Crossfit</a:t>
            </a:r>
            <a:r>
              <a:rPr lang="en-US" b="1" cap="all" baseline="30000" dirty="0"/>
              <a:t>-based high intensity power training improves maximal aerobic fitness and body composition</a:t>
            </a:r>
          </a:p>
          <a:p>
            <a:r>
              <a:rPr lang="fi-FI" baseline="30000" dirty="0"/>
              <a:t>Michael M. Smith, Allan J. </a:t>
            </a:r>
            <a:r>
              <a:rPr lang="fi-FI" baseline="30000" dirty="0" err="1"/>
              <a:t>Sommer</a:t>
            </a:r>
            <a:r>
              <a:rPr lang="fi-FI" baseline="30000" dirty="0"/>
              <a:t>, </a:t>
            </a:r>
            <a:r>
              <a:rPr lang="fi-FI" baseline="30000" dirty="0" err="1"/>
              <a:t>Brooke</a:t>
            </a:r>
            <a:r>
              <a:rPr lang="fi-FI" baseline="30000" dirty="0"/>
              <a:t> E. </a:t>
            </a:r>
            <a:r>
              <a:rPr lang="fi-FI" baseline="30000" dirty="0" err="1"/>
              <a:t>Starkoff</a:t>
            </a:r>
            <a:r>
              <a:rPr lang="fi-FI" baseline="30000" dirty="0"/>
              <a:t>, Steven T. </a:t>
            </a:r>
            <a:r>
              <a:rPr lang="fi-FI" baseline="30000" dirty="0" err="1"/>
              <a:t>Devor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75552564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561</TotalTime>
  <Words>1307</Words>
  <Application>Microsoft Macintosh PowerPoint</Application>
  <PresentationFormat>Presentación en pantalla (4:3)</PresentationFormat>
  <Paragraphs>134</Paragraphs>
  <Slides>19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19</vt:i4>
      </vt:variant>
    </vt:vector>
  </HeadingPairs>
  <TitlesOfParts>
    <vt:vector size="20" baseType="lpstr"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Universidad de Murcia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Bernardino Javier Sánchez-Alcaraz Martinez</dc:creator>
  <cp:lastModifiedBy>Bernardino Javier Sánchez-Alcaraz Martinez</cp:lastModifiedBy>
  <cp:revision>27</cp:revision>
  <dcterms:created xsi:type="dcterms:W3CDTF">2014-03-31T07:08:25Z</dcterms:created>
  <dcterms:modified xsi:type="dcterms:W3CDTF">2014-03-31T16:30:20Z</dcterms:modified>
</cp:coreProperties>
</file>