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684" r:id="rId5"/>
  </p:sldMasterIdLst>
  <p:notesMasterIdLst>
    <p:notesMasterId r:id="rId66"/>
  </p:notesMasterIdLst>
  <p:sldIdLst>
    <p:sldId id="266" r:id="rId6"/>
    <p:sldId id="295" r:id="rId7"/>
    <p:sldId id="311" r:id="rId8"/>
    <p:sldId id="296" r:id="rId9"/>
    <p:sldId id="297" r:id="rId10"/>
    <p:sldId id="298" r:id="rId11"/>
    <p:sldId id="299" r:id="rId12"/>
    <p:sldId id="300" r:id="rId13"/>
    <p:sldId id="302" r:id="rId14"/>
    <p:sldId id="303" r:id="rId15"/>
    <p:sldId id="304" r:id="rId16"/>
    <p:sldId id="306" r:id="rId17"/>
    <p:sldId id="307" r:id="rId18"/>
    <p:sldId id="308" r:id="rId19"/>
    <p:sldId id="309" r:id="rId20"/>
    <p:sldId id="310" r:id="rId21"/>
    <p:sldId id="312" r:id="rId22"/>
    <p:sldId id="313" r:id="rId23"/>
    <p:sldId id="314" r:id="rId24"/>
    <p:sldId id="315" r:id="rId25"/>
    <p:sldId id="365" r:id="rId26"/>
    <p:sldId id="316" r:id="rId27"/>
    <p:sldId id="317" r:id="rId28"/>
    <p:sldId id="360" r:id="rId29"/>
    <p:sldId id="361" r:id="rId30"/>
    <p:sldId id="321" r:id="rId31"/>
    <p:sldId id="364" r:id="rId32"/>
    <p:sldId id="363" r:id="rId33"/>
    <p:sldId id="322" r:id="rId34"/>
    <p:sldId id="345" r:id="rId35"/>
    <p:sldId id="326" r:id="rId36"/>
    <p:sldId id="346" r:id="rId37"/>
    <p:sldId id="347" r:id="rId38"/>
    <p:sldId id="348" r:id="rId39"/>
    <p:sldId id="349" r:id="rId40"/>
    <p:sldId id="350" r:id="rId41"/>
    <p:sldId id="351" r:id="rId42"/>
    <p:sldId id="352" r:id="rId43"/>
    <p:sldId id="353" r:id="rId44"/>
    <p:sldId id="354" r:id="rId45"/>
    <p:sldId id="355" r:id="rId46"/>
    <p:sldId id="327" r:id="rId47"/>
    <p:sldId id="328" r:id="rId48"/>
    <p:sldId id="366" r:id="rId49"/>
    <p:sldId id="342" r:id="rId50"/>
    <p:sldId id="343" r:id="rId51"/>
    <p:sldId id="344" r:id="rId52"/>
    <p:sldId id="330" r:id="rId53"/>
    <p:sldId id="331" r:id="rId54"/>
    <p:sldId id="332" r:id="rId55"/>
    <p:sldId id="333" r:id="rId56"/>
    <p:sldId id="334" r:id="rId57"/>
    <p:sldId id="336" r:id="rId58"/>
    <p:sldId id="337" r:id="rId59"/>
    <p:sldId id="341" r:id="rId60"/>
    <p:sldId id="338" r:id="rId61"/>
    <p:sldId id="339" r:id="rId62"/>
    <p:sldId id="357" r:id="rId63"/>
    <p:sldId id="340" r:id="rId64"/>
    <p:sldId id="272" r:id="rId65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1" userDrawn="1">
          <p15:clr>
            <a:srgbClr val="A4A3A4"/>
          </p15:clr>
        </p15:guide>
        <p15:guide id="2" pos="422" userDrawn="1">
          <p15:clr>
            <a:srgbClr val="A4A3A4"/>
          </p15:clr>
        </p15:guide>
        <p15:guide id="3" pos="14892" userDrawn="1">
          <p15:clr>
            <a:srgbClr val="A4A3A4"/>
          </p15:clr>
        </p15:guide>
        <p15:guide id="4" orient="horz" pos="6837" userDrawn="1">
          <p15:clr>
            <a:srgbClr val="A4A3A4"/>
          </p15:clr>
        </p15:guide>
        <p15:guide id="5" orient="horz" pos="6407" userDrawn="1">
          <p15:clr>
            <a:srgbClr val="A4A3A4"/>
          </p15:clr>
        </p15:guide>
        <p15:guide id="6" pos="4141" userDrawn="1">
          <p15:clr>
            <a:srgbClr val="A4A3A4"/>
          </p15:clr>
        </p15:guide>
        <p15:guide id="7" pos="7861" userDrawn="1">
          <p15:clr>
            <a:srgbClr val="A4A3A4"/>
          </p15:clr>
        </p15:guide>
        <p15:guide id="8" pos="11626" userDrawn="1">
          <p15:clr>
            <a:srgbClr val="A4A3A4"/>
          </p15:clr>
        </p15:guide>
        <p15:guide id="9" orient="horz" pos="421" userDrawn="1">
          <p15:clr>
            <a:srgbClr val="A4A3A4"/>
          </p15:clr>
        </p15:guide>
        <p15:guide id="10" orient="horz" pos="1008" userDrawn="1">
          <p15:clr>
            <a:srgbClr val="A4A3A4"/>
          </p15:clr>
        </p15:guide>
        <p15:guide id="11" orient="horz" pos="1598" userDrawn="1">
          <p15:clr>
            <a:srgbClr val="A4A3A4"/>
          </p15:clr>
        </p15:guide>
        <p15:guide id="12" pos="3733" userDrawn="1">
          <p15:clr>
            <a:srgbClr val="A4A3A4"/>
          </p15:clr>
        </p15:guide>
        <p15:guide id="13" pos="7498" userDrawn="1">
          <p15:clr>
            <a:srgbClr val="A4A3A4"/>
          </p15:clr>
        </p15:guide>
        <p15:guide id="14" pos="11149" userDrawn="1">
          <p15:clr>
            <a:srgbClr val="A4A3A4"/>
          </p15:clr>
        </p15:guide>
        <p15:guide id="15" orient="horz" pos="8640" userDrawn="1">
          <p15:clr>
            <a:srgbClr val="A4A3A4"/>
          </p15:clr>
        </p15:guide>
        <p15:guide id="16" orient="horz" userDrawn="1">
          <p15:clr>
            <a:srgbClr val="A4A3A4"/>
          </p15:clr>
        </p15:guide>
        <p15:guide id="17" userDrawn="1">
          <p15:clr>
            <a:srgbClr val="A4A3A4"/>
          </p15:clr>
        </p15:guide>
        <p15:guide id="18" pos="15345" userDrawn="1">
          <p15:clr>
            <a:srgbClr val="A4A3A4"/>
          </p15:clr>
        </p15:guide>
        <p15:guide id="19" orient="horz" pos="7632" userDrawn="1">
          <p15:clr>
            <a:srgbClr val="A4A3A4"/>
          </p15:clr>
        </p15:guide>
        <p15:guide id="20" orient="horz" pos="7224" userDrawn="1">
          <p15:clr>
            <a:srgbClr val="A4A3A4"/>
          </p15:clr>
        </p15:guide>
        <p15:guide id="21" orient="horz" pos="8312" userDrawn="1">
          <p15:clr>
            <a:srgbClr val="A4A3A4"/>
          </p15:clr>
        </p15:guide>
        <p15:guide id="22" orient="horz" pos="7450" userDrawn="1">
          <p15:clr>
            <a:srgbClr val="A4A3A4"/>
          </p15:clr>
        </p15:guide>
        <p15:guide id="23" orient="horz" pos="79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C3B"/>
    <a:srgbClr val="1B6B63"/>
    <a:srgbClr val="B9A691"/>
    <a:srgbClr val="DED5CB"/>
    <a:srgbClr val="002129"/>
    <a:srgbClr val="EEE9E2"/>
    <a:srgbClr val="F42100"/>
    <a:srgbClr val="EDE9E3"/>
    <a:srgbClr val="DCD5CC"/>
    <a:srgbClr val="EDE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928BCA-E4A6-4D3E-9D27-B1D53C1C4B1F}" v="190" dt="2024-11-19T12:34:57.128"/>
    <p1510:client id="{E7F2AA88-F1B1-1C10-0D73-4A33DCB2073E}" v="12" dt="2024-11-21T08:13:24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2" d="100"/>
          <a:sy n="52" d="100"/>
        </p:scale>
        <p:origin x="792" y="-60"/>
      </p:cViewPr>
      <p:guideLst>
        <p:guide orient="horz" pos="8221"/>
        <p:guide pos="422"/>
        <p:guide pos="14892"/>
        <p:guide orient="horz" pos="6837"/>
        <p:guide orient="horz" pos="6407"/>
        <p:guide pos="4141"/>
        <p:guide pos="7861"/>
        <p:guide pos="11626"/>
        <p:guide orient="horz" pos="421"/>
        <p:guide orient="horz" pos="1008"/>
        <p:guide orient="horz" pos="1598"/>
        <p:guide pos="3733"/>
        <p:guide pos="7498"/>
        <p:guide pos="11149"/>
        <p:guide orient="horz" pos="8640"/>
        <p:guide orient="horz"/>
        <p:guide/>
        <p:guide pos="15345"/>
        <p:guide orient="horz" pos="7632"/>
        <p:guide orient="horz" pos="7224"/>
        <p:guide orient="horz" pos="8312"/>
        <p:guide orient="horz" pos="7450"/>
        <p:guide orient="horz" pos="79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265A-A8A2-B04D-A273-615EB03CF746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7F3F3-6DDB-C64B-BADD-875F8E9F7F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389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43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686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29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371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14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057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00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743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74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799B-8C66-F0D2-65B6-198CAFAA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D246C8-1C50-3C89-0763-48F0A214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9FDF65-406E-1FEC-6C83-54955F83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0FFAFD-9329-712A-426E-E1480791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95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8FD3C-FC72-D249-156E-F9D1FA5C8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954D71E-07BC-3DC5-9007-ACA10E741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61D41E2-E51E-EB2B-CAC1-7E6D43B46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F097C5-0C73-6AB9-023C-2150ABA711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40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5B0C3-A4D8-7717-BF17-58E65FD74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6710A0-C08E-0FA5-0D01-CC112D2EE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4BC17C-90D0-4B92-7DE6-B7512F16B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947875-6D0F-B023-636C-C90B096D2E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348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59268-C9A1-2953-AC14-8534F30AD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95C0766-64C3-A0BD-E190-64561E78C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34AC64D-7F88-24D9-4814-79C96D104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8BBA7A-E3A2-1DE0-55DD-677CCDB6A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518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2F3C9-2BE8-7A0E-1070-71E1B14D2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3F93CDC-9E06-E461-9E78-B1AB14562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2B5C32C-C0FC-9C09-EE90-E0C2AD66DE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60EC33-4262-1546-EC97-2167D1C2A5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082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87E64-6D0A-005C-5AB5-545741537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242847F-9212-7F5A-C3B6-CBB9ACD3E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28D4A04-C03B-3AA8-59F7-4F4C0A3CF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E2646D-319F-96B9-9100-54B06A269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2661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D6303-309C-B5EC-A90E-D1530E201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D6E822C-BA50-C2B2-26AD-E3DE5032B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59C4D3-E2C8-6EBF-EFBA-4D2924714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22765E-5119-5F89-FE8A-A17CBF281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518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204F8-E890-F62E-DC24-CE9148E5E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CD933B-8FE4-1594-77C7-57B87CF81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9A06A9A-6F12-0677-5D57-DD58F265F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58F7F8-8A49-0AE6-9DDA-080F7B5806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498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64D8F-31F8-405A-96F4-9F05FFF28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8DA417-A8BC-CF15-8EB1-EC0069EF9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72D6CA6-EDF6-9B9F-FA7A-C5B10F2BD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CE2881-095F-37A5-6EDA-CFF498027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373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F852-03F5-9D71-66F7-B8DCECE64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DF13A55-3470-9EEA-91A4-B836428E3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EA26BEF-849B-1248-5DCF-5D466E3EC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7FBC98-0032-CBE2-2ED8-6CBFABA54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744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3716-9B91-22CB-9C7F-6ADF6A0F6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607729-FD8F-B8C9-F6BC-FBD7B1BB0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6057BA3-3A5E-09BF-D2A5-C6284F41A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4EA11E-934A-3EF5-9BC5-B0A36B597E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632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85624-601D-30FF-1CC9-452D2E715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CE66A16-228F-8293-DBEC-8914086AA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9E916A4-BECD-486C-612D-9F7A3ABFB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73ECEB-43AE-4CA4-C512-1D70D8D9F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273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FD601-71F2-4BCE-AAAF-3C33AF92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476BA2B-EBC2-B911-91C8-2EFB44BC6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7AA29B-3E86-2E31-B52A-5692AB489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030C3A-4603-9079-9CA0-A2342E7F1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81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A5185-0722-1A16-99D7-B5C21467F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AB49E75-8A48-C5A9-E529-BF266639C2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AB9AAAD-5EA7-04B9-42A2-C985DC773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89D7CB-A039-5A93-A887-AA1A421797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918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7662E-A1B5-E694-4ECF-35D8C27A4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5F65A56-78CC-4A46-E1EA-980BAC87BF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F274850-1752-9730-762D-08FE7E0756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F99AB0-C6F8-1661-53EB-11E66DA2B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091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F354D-9F0D-ED14-E3E1-891695C4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917E920-2255-62EC-A25F-8D32AE92E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8CD5DD3-49C8-C37F-F480-BB540ED33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E17342-461C-5C41-6DD8-041702BD7C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666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44F4A-8FDE-57DD-FAF9-750C073CB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9CB700-99FD-E002-E280-5614BDE87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F3D6BC1-BC72-08A6-D791-584283D68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59BFC0-6A2F-E54C-7865-E0573B5DE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613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A4D14-F06B-1B31-8F40-384FB9FB3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A2C4B6-43E8-CA18-5B1C-69BFD0E91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6E95F4D-D15D-AB3D-4E75-3AEF1623D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9590F8-48E1-77A7-199F-7FFCC7DA2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171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CC7C9-B291-98D1-3F64-D8EF336B6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4B0BAA5-156F-5A66-95F3-BB985A87C3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70A76A-FDDA-F0EA-F9F9-2DA81295B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EBBCF5-1490-E6A2-588A-ADA8DF0FE7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389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3ED7E-3CA6-2250-C2EB-21F686EA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CE9807-EFA1-37FA-3BC5-07B06D94A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635A792-B11D-DE2A-F6A8-833CDE5A1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20C156-C76B-073F-DB16-505487CB3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571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D51A3-9318-E0C2-F763-99F84C086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D55A612-457E-7AD2-B93F-727BBF00D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4F0EC2F-9C96-771E-5AE1-06C9DEDE3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E9DECC-F0CC-E0A8-96C3-FFE6C894C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7567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62192-B24F-E061-7CA5-96BB7526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B1B7B96-706E-04D7-34D1-E05D6CC58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C0AD0DF-0649-1932-BAD9-E2B1F0DF2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B0D757-A085-4985-F286-A888A13F1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79831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8254E-AB90-C8E9-03D9-B2A86F501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6A5C4F-5C8D-FA63-A25A-37CD292D9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91F9104-A63E-F75A-9596-74413C399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2C203D-39FB-C922-0DCC-9BCFF94E0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8894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8254E-AB90-C8E9-03D9-B2A86F501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6A5C4F-5C8D-FA63-A25A-37CD292D9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91F9104-A63E-F75A-9596-74413C399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2C203D-39FB-C922-0DCC-9BCFF94E0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234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C1235-F09C-C79A-0F28-AAEFFAE2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8C87F16-1AF2-961C-7B07-187F1BEF0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2C0C86-B62F-DAE0-3A8C-A7EF1150D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3D1468-4C86-8A74-B399-1C8C5DEB1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214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D1A2F-F65D-9342-D623-1E68EFF21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B36321-E74B-30BD-C5A5-D4FD5EF05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A8670D4-1212-BA49-48C1-272D3B4DA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53A436-2043-B095-E031-8E3E9E9A6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3272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AECD5-EF17-64F2-9097-A01ED763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9F75660-0B53-DDE1-BD10-7D5C7A92F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382C829-B40D-058F-4600-A6CE0ABD9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727F2E-FF44-BB84-520D-5998A02D3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5856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3A21F-BED8-99AC-2299-33DC6085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39C5C81-F477-0BA5-B0C4-921B98643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340B78-CE7B-06C5-7D1E-78BE5F6EB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13EB4A-2230-D32A-0AE5-92A8B1921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7568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8890F-17A1-18EA-9F33-932C31602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D41355A-ECBF-B921-4A54-EB2931D50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E5F194C-BB76-D3FA-680C-9493BBC91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C7185A-9B25-6636-9F7C-8DF899245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7409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5EDA9-F036-BE04-BE8E-AE65C95B6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7DF3D48-9083-51A9-FC23-F29AC4B07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8F757C-A715-CFDC-8E27-CB48406F9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C96320-FBBE-1BD9-9097-FDA47A328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7167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E218B-A3EA-911A-3BDF-E61D5E7C7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235C9C4-C914-D022-10A6-FE7854754D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1BA5063-3655-673E-A8D1-5FAD45DF4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4A7128-32E1-2DC6-A7A3-2F38CC851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075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C225E-CD7E-30F0-822C-0B12FC3B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41128D-3E1B-613F-3BD3-BADAFF728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08CF195-3B50-7B4C-1486-FF17687F3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5C61DF-6DAD-AA9E-0BD4-32EAE7DA62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9067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60167-87FB-A228-1668-9967D6C7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9C7C263-83C8-5001-AA57-8D42E738D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0A9DB79-28A4-06E7-8316-FF88BD5DB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75374F-8BCD-A316-2A0E-BACF63930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6923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B049D-73A5-8DB2-AF3E-DEB851563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CF80C4E-142F-B99C-4578-E4DCE6FD9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4E8CCF-96C3-9CA0-9CF2-F28D36EDA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ADECD3-8E15-B6E4-64A8-8C4FDBA66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2652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DD52B-D0A4-166D-01B5-10325E5EF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AB4147C-2648-CA56-B75D-6CFE64C1AD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7915AF7-6E1C-4A18-BD91-2DF566331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6EC62B-4331-DB6D-CB66-F06EC345D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0259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B3087-C314-442C-D430-34E3747B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18BC473-672C-48FB-E322-5765E25D1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CAF8A87-3523-3856-AA84-5C99C0433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B8C8DF-DD93-BD41-273A-1074E952E8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8597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A3C2F-FCC9-982F-2CD4-EED552B1C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FB77EFA-8400-5C36-28F3-BA34C235C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C35272B-B875-C344-BBD2-434051B22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7F6592-6C3E-7FF3-53D0-6B640B7F4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923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9B6B-5BB7-FA8A-FFC7-DD5B4C231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AD56E06-51A7-3E02-F633-6EFFE020E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14E6C48-4038-1725-F9EF-76D3D094B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A83665-5619-1471-A786-A6660D86E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6586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CB58E-49D5-EC34-0D5A-B5F5A020D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02AD13-3AD4-A54A-D52C-D5D16D8941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3C647C6-A729-D7BC-CA0D-5794E6C37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6A4A07-9FB2-42CD-B971-3E71617FA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78768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D7C15-F581-FE83-BFAC-CE3FEB810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9CF77F7-93B5-6E1F-5A48-43F88B40F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D314833-0999-0BF6-CA6C-ECA6153B6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536C7C-5BE8-AA43-568A-1CCA2B57D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4152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3D203-ADE8-F21A-053A-2235490E5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6A06B2E-879A-CE84-8AA9-49A29B6CE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69046F0-6A0B-4B43-69DB-2CEEC0F1B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54FFED-E0A1-C4B3-7028-4A8836C27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0314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A7E35-AAB8-74FC-37BE-82353FB36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7E0DC8F-04FA-94B4-3AA5-80D075D7A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CD502AC-58EF-DD61-4D76-E83074ECD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7606A2-21CC-7326-33E7-C4E7B2E84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44025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64C7D-C7FD-D770-78A4-86A934788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C19607C-303A-901C-7EBF-D6A870454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672F4BC-4682-CEEE-61D7-A34EA506E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71D358-35BB-CB5B-7016-137D2C268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1126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8FA59-F6C8-FBCC-D78E-4462D05E0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071E092-D1D0-6349-76DE-4EF2CA168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B71C3CD-6BD4-B2C9-685E-C62438AE3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0857B5-205A-2207-BD8B-2B3C7C24B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3460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2E7FD-2E95-7557-D6B9-31BB7EB2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D86591E-B28C-6DAD-6779-B481AC806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D7126C3-3B7C-BAF8-3423-E9949C5A2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31E475-10EF-5FAD-E224-A24C85156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645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86178-DE48-82F1-64FC-225027B40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CAAFC2-A94F-453B-D3E5-B370CDF2D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FBE2FF-8545-13A3-3A6E-A1158A396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1FCEE6-DB6D-29B4-DD64-F0CFC2C6F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0224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C9667-5FA7-80E8-BF47-48B3BF997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1E95B7-DB48-2362-68D0-C2D5FFA2D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E3ED98C-16EC-9BFB-154A-5CA9CC39E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4E3CD3-6E00-CBD0-8C76-953225FC3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8548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60880-7E02-2FF2-AF3D-CC47D888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87C0591-D336-F6D9-E55F-62D0455B6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F189BD2-926A-1E29-207D-46C98F70C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20FA97-4EF8-4D9C-57F0-0E2E2541D5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3336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118F1-36EF-D2BB-636A-BF3FEB3AC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5EAFB8-D30C-25F4-ABE0-F1F7B75FA1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B5A0183-E0EA-E568-9192-26EC4EBB9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5BD56B-8DEB-2D3D-3F52-3498A01EA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6395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63B29-2E55-63B2-5EA5-4E590AA3D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84C2126-761B-6704-7BB6-0E6F1C15B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CA6CF59-789B-5129-759B-73AC4FC25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FA73D9-9F3B-0279-37DF-3D9C238FA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777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EEF0E-D1F8-B801-89EE-E8CCEFD5A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D927D4D-5FA9-33B8-F974-C016C8B40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ABDC78-319D-AC7F-0008-9215368FD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26C9E7-CEA3-EC65-3480-67D68BB09B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2128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90489-1DE7-77B3-519B-7E78D36BA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A4FB60A-F63D-4951-B670-983E2FD22B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64C9BE5-0710-F154-5548-902070EB1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0C5067-A113-A7E2-AF7A-949B9CCFD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8098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7B408-C056-3941-28F9-44049827C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DDBCB41-6D95-D016-635A-84DF283646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FCF0863-C86F-C136-A767-7E5F2024B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BC7140-E7E5-8FD7-291E-27B933453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2777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6BA0B-D058-CE02-A3B3-F525D558B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0E54934-45D4-80A3-3434-9E23470E8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E633925-893D-5632-62B9-F41165927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2C8444-C651-9398-C5D2-51F1ED9CF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78668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30A6D-C9B9-5220-A2BE-80C89E363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809E0D4-DD5E-E03E-9B0A-9F8BF14EA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61D2C4-448A-1EF9-A706-88DDCFBC4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CF12A9-9694-E949-32F7-62DABEDE7A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6980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53D8-69DD-1E96-D6CE-4124754E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E5EADDD-E541-1DCE-74FE-5B4097221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CC14106-1C08-8A82-DCA7-6402F87FB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4B7927-94A4-95DC-9347-2EC7FAD3F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4283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ACA53-E253-D0BC-109B-B2ED902B2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F84EF86-C72A-D74C-1BC6-346F79E4B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53E19F6-758C-EEF9-F832-60291771D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64AB5-D062-919D-0C89-36BC3961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3333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FF25E-29EC-B990-31E4-CD3FCC618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CE344BD-5CB4-21C6-899C-66E44836C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9E22474-7385-F721-91C1-125276D24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622054-F6FF-054B-D203-397768E0D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F3F3-6DDB-C64B-BADD-875F8E9F7FA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8754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7F3F3-6DDB-C64B-BADD-875F8E9F7FA0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837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458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517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368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468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25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69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4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509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933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02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645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C5FD-DCEC-4FC8-8E4B-3D4AE95E3499}" type="datetime1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71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2582-41D2-4944-86E9-4063DA2B985C}" type="datetime1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797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3C16-3917-4738-A4B8-944061FF7B9C}" type="datetime1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935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15EA-C1F5-48E0-8341-ABD28076085C}" type="datetime1">
              <a:rPr lang="es-ES" smtClean="0"/>
              <a:t>21/11/2024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907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C1EE-AD6A-4A90-BC13-92BE6C55A884}" type="datetime1">
              <a:rPr lang="es-ES" smtClean="0"/>
              <a:t>21/11/2024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3590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81A2B-98E6-4A8B-AD90-2B18BC1AA31C}" type="datetime1">
              <a:rPr lang="es-ES" smtClean="0"/>
              <a:t>21/11/2024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485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9F608-353E-4B37-A33B-06056794C550}" type="datetime1">
              <a:rPr lang="es-ES" smtClean="0"/>
              <a:t>21/11/2024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4310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CB667-2FB1-408D-BAB9-9811C06B960D}" type="datetime1">
              <a:rPr lang="es-ES" smtClean="0"/>
              <a:t>21/11/2024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1711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E9A8-620F-4CEC-BBDC-B5D3FC50E4EB}" type="datetime1">
              <a:rPr lang="es-ES" smtClean="0"/>
              <a:t>21/11/2024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475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1826-B875-42A1-A143-C5EFD0F889DB}" type="datetime1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08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434E-ABEA-418E-8D8B-F94D711B3C96}" type="datetime1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00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1DC42-3A5E-2A40-89B1-311BE3549510}" type="datetimeFigureOut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534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632CA-073F-4A37-A007-C0C5835D7C03}" type="datetime1">
              <a:rPr lang="es-ES" smtClean="0"/>
              <a:t>21/11/2024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E1B96-9478-0442-B41A-DA54A265B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535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66oNv_DJuPc?feature=oembed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blogs.bournemouth.ac.uk/research/research-lifecycle/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eosc.eu/advisory-groups/fair-metrics-and-data-qualit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airsharing.github.io/FAIR-Evaluator-FrontEnd/#!/collections/new/evaluate" TargetMode="External"/><Relationship Id="rId5" Type="http://schemas.openxmlformats.org/officeDocument/2006/relationships/hyperlink" Target="https://www.f-uji.net/" TargetMode="External"/><Relationship Id="rId4" Type="http://schemas.openxmlformats.org/officeDocument/2006/relationships/hyperlink" Target="https://fairaware.dans.knaw.nl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dctools.github.io/sdcMicro/" TargetMode="External"/><Relationship Id="rId5" Type="http://schemas.openxmlformats.org/officeDocument/2006/relationships/hyperlink" Target="https://arx.deidentifier.org/" TargetMode="External"/><Relationship Id="rId4" Type="http://schemas.openxmlformats.org/officeDocument/2006/relationships/hyperlink" Target="https://amnesia.openaire.eu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howtofair.dk/how-to-fair/file-format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rebiun.org/acceso-abierto/los-datos-de-investigacion-importan-gestiona-comparte-publica-y-reutiliza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hyperlink" Target="https://openpolicyfinder.jisc.ac.uk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hyperlink" Target="https://dmponline.dcc.ac.uk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hyperlink" Target="https://argos.openaire.eu/splash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penaire.eu/how-to-create-a-data-management-plan" TargetMode="External"/><Relationship Id="rId13" Type="http://schemas.openxmlformats.org/officeDocument/2006/relationships/hyperlink" Target="https://www.dcc.ac.uk/resources/data-management-plans/guidance-examples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dcc.ac.uk/resources/data-management-plans/checklist" TargetMode="External"/><Relationship Id="rId12" Type="http://schemas.openxmlformats.org/officeDocument/2006/relationships/hyperlink" Target="https://dmponline.dcc.ac.uk/public_plans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biblioteca.umh.es/files/2022/07/HERRAMIENTA-PARA-ELABORACION-DE-UN-PLAN-GESTION-DE-DATOS.-2docx.pdf" TargetMode="External"/><Relationship Id="rId11" Type="http://schemas.openxmlformats.org/officeDocument/2006/relationships/hyperlink" Target="https://dmptool.org/" TargetMode="External"/><Relationship Id="rId5" Type="http://schemas.openxmlformats.org/officeDocument/2006/relationships/hyperlink" Target="https://digital.csic.es/dc/politicas/preparacion-planes-gestion-datos.jsp" TargetMode="External"/><Relationship Id="rId10" Type="http://schemas.openxmlformats.org/officeDocument/2006/relationships/hyperlink" Target="https://digital.csic.es/bitstream/10261/196153/1/plan_gestion_datos_Bernal.pdf" TargetMode="External"/><Relationship Id="rId4" Type="http://schemas.openxmlformats.org/officeDocument/2006/relationships/hyperlink" Target="https://digital.csic.es/handle/10261/173801" TargetMode="External"/><Relationship Id="rId9" Type="http://schemas.openxmlformats.org/officeDocument/2006/relationships/hyperlink" Target="https://ec.europa.eu/research/participants/data/ref/h2020/grants_manual/hi/oa_pilot/h2020-hi-oa-data-mgt_en.pdf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mism@um.es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susanasa@um.es" TargetMode="External"/><Relationship Id="rId5" Type="http://schemas.openxmlformats.org/officeDocument/2006/relationships/hyperlink" Target="mailto:mamm@um.es" TargetMode="External"/><Relationship Id="rId4" Type="http://schemas.openxmlformats.org/officeDocument/2006/relationships/hyperlink" Target="mailto:bib.gestiondedatos@um.es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m.es/documents/793464/27788837/PGD.png/647ea295-7477-0e2f-4728-cb30e6e47770?t=1677599865208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um.es/documents/793464/27788837/datos.jpg/2805ea1e-7b58-6abe-c8f8-2e12c7d04ec6?t=1671784570565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hdl.handle.net/10201/128767" TargetMode="External"/><Relationship Id="rId5" Type="http://schemas.openxmlformats.org/officeDocument/2006/relationships/hyperlink" Target="http://hdl.handle.net/10201/128766" TargetMode="External"/><Relationship Id="rId4" Type="http://schemas.openxmlformats.org/officeDocument/2006/relationships/hyperlink" Target="http://hdl.handle.net/10201/128764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hyperlink" Target="https://digitum.um.es/digitum/handle/10201/128764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s://digitum.um.es/digitum/handle/10201/128766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hyperlink" Target="https://digitum.um.es/digitum/handle/10201/128767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hyperlink" Target="https://www.um.es/web/biblioteca/investigar-publicar/gestion-de-datos-de-investigacion/euniwell-research-data-management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690900-7BFF-9A44-9007-261460FE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925" y="1600200"/>
            <a:ext cx="17338201" cy="5826951"/>
          </a:xfrm>
        </p:spPr>
        <p:txBody>
          <a:bodyPr anchor="t" anchorCtr="0">
            <a:noAutofit/>
          </a:bodyPr>
          <a:lstStyle/>
          <a:p>
            <a:pPr algn="l">
              <a:lnSpc>
                <a:spcPts val="9200"/>
              </a:lnSpc>
            </a:pPr>
            <a: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  <a:t>Tema 1</a:t>
            </a:r>
            <a:b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</a:br>
            <a:b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</a:br>
            <a: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  <a:t>Gestión de datos de investigación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4338C66-4609-AD4C-A7F3-7CF8F67BACD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701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2F7100B-363B-9C40-80D5-4EDD01086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38" y="11832440"/>
            <a:ext cx="4876800" cy="13843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6871AE10-969F-584A-AA87-1B87F6224641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370"/>
              </a:lnSpc>
            </a:pPr>
            <a:r>
              <a:rPr lang="es-ES" sz="2370">
                <a:solidFill>
                  <a:srgbClr val="EEE9E2"/>
                </a:solidFill>
                <a:latin typeface="IBM Plex Sans Medium" panose="020B0503050203000203" pitchFamily="34" charset="0"/>
              </a:rPr>
              <a:t>Biblioteca Universitaria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5F6F99D1-BD1A-FD46-B279-006E98EC4587}"/>
              </a:ext>
            </a:extLst>
          </p:cNvPr>
          <p:cNvSpPr txBox="1">
            <a:spLocks/>
          </p:cNvSpPr>
          <p:nvPr/>
        </p:nvSpPr>
        <p:spPr>
          <a:xfrm>
            <a:off x="18624225" y="1078158"/>
            <a:ext cx="5257801" cy="10440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ES" sz="2800">
                <a:solidFill>
                  <a:srgbClr val="F42100"/>
                </a:solidFill>
                <a:latin typeface="IBM Plex Sans" panose="020F0502020204030204" pitchFamily="34" charset="0"/>
              </a:rPr>
              <a:t>María Ángeles Molina </a:t>
            </a:r>
            <a:r>
              <a:rPr lang="es-ES" sz="2800" err="1">
                <a:solidFill>
                  <a:srgbClr val="F42100"/>
                </a:solidFill>
                <a:latin typeface="IBM Plex Sans" panose="020F0502020204030204" pitchFamily="34" charset="0"/>
              </a:rPr>
              <a:t>Micol</a:t>
            </a:r>
            <a:endParaRPr lang="es-ES" sz="2800">
              <a:solidFill>
                <a:srgbClr val="F42100"/>
              </a:solidFill>
              <a:latin typeface="IBM Plex Sans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s-ES" sz="2800">
                <a:solidFill>
                  <a:srgbClr val="F42100"/>
                </a:solidFill>
                <a:latin typeface="IBM Plex Sans" panose="020F0502020204030204" pitchFamily="34" charset="0"/>
              </a:rPr>
              <a:t>Susana Sánchez Almarcha</a:t>
            </a:r>
          </a:p>
        </p:txBody>
      </p:sp>
      <p:pic>
        <p:nvPicPr>
          <p:cNvPr id="6" name="Imagen 5" descr="Imagen que contiene persona, sostener, oscuro, mano&#10;&#10;Descripción generada automáticamente">
            <a:extLst>
              <a:ext uri="{FF2B5EF4-FFF2-40B4-BE49-F238E27FC236}">
                <a16:creationId xmlns:a16="http://schemas.microsoft.com/office/drawing/2014/main" id="{E8F26862-106C-C0F7-285C-63BBD5BAF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838" y="5234440"/>
            <a:ext cx="7540446" cy="502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90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CE358-9E58-69F7-5508-3F0C54A5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ADBC263-84E2-9A0D-CC57-708E7D056C4D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D6E92C0-0794-7BDA-2E61-B9F69BCE1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52475A2-7883-604D-92E1-2083DC73EDAA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FECA16-7F35-19EB-DBF5-A69D5A1B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0DA586D-15B6-941A-37B2-76CB797F6A6E}"/>
              </a:ext>
            </a:extLst>
          </p:cNvPr>
          <p:cNvSpPr txBox="1"/>
          <p:nvPr/>
        </p:nvSpPr>
        <p:spPr>
          <a:xfrm>
            <a:off x="5012658" y="668338"/>
            <a:ext cx="18071277" cy="11687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	Fundamentos de la gestión de datos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1.1. Gestión de datos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1.2. Ciclo de vida de los datos de investigación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	Datos de investigación. Datos FAIR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2.1. Datos de investigación. Tipología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2.2. Datos FAIR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2.3. Herramientas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	Compartir y depositar datos en abierto.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3.1. Compartir datos de investigación. Beneficios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3.2. Excepciones para compartir datos de investigación.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3.3. Formatos de datos de investigación.	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3.4. Depósito de datos de investigación.	</a:t>
            </a:r>
          </a:p>
          <a:p>
            <a:pPr marL="742950" marR="0" lvl="0" indent="-74295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E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33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BDC8F6-1B31-CC4C-778B-C09FB31D2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4867EAE-A5F9-051A-4D00-CD639E850DB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9C50BAE-405A-5A66-D0DF-7ABCB2CC5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BB9AABC-2C9A-2C00-62E9-86140D39D5A0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D7EA6B-8E93-D90F-6A7C-25397CC9E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0A458F-8FB6-8CBE-92D8-E861B6033173}"/>
              </a:ext>
            </a:extLst>
          </p:cNvPr>
          <p:cNvSpPr txBox="1"/>
          <p:nvPr/>
        </p:nvSpPr>
        <p:spPr>
          <a:xfrm>
            <a:off x="5153058" y="498500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Gestión de datos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pic>
        <p:nvPicPr>
          <p:cNvPr id="2" name="Elementos multimedia en línea 1" title="Data Sharing and Management Snafu in 3 Short Acts (Higher Quality)">
            <a:hlinkClick r:id="" action="ppaction://media"/>
            <a:extLst>
              <a:ext uri="{FF2B5EF4-FFF2-40B4-BE49-F238E27FC236}">
                <a16:creationId xmlns:a16="http://schemas.microsoft.com/office/drawing/2014/main" id="{DF80A117-D30E-8099-82BB-BAE7DC7E82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565617" y="1943842"/>
            <a:ext cx="152400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4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61FAF-BDE7-E4A8-9DC3-F1314E5D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298494F-8F65-8308-7768-7F2DBA33508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3C1E49A-9192-B841-2ADF-599BE0B45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84859C9E-FAE6-FB3B-0A0F-E40D8533B410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9A2FE0-AED5-F8CD-610E-AAA4E8EA2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182FEF0-E3FF-FDCC-8141-B99501B81FE0}"/>
              </a:ext>
            </a:extLst>
          </p:cNvPr>
          <p:cNvSpPr txBox="1"/>
          <p:nvPr/>
        </p:nvSpPr>
        <p:spPr>
          <a:xfrm>
            <a:off x="2029131" y="2844801"/>
            <a:ext cx="20324148" cy="708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800" b="0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La </a:t>
            </a:r>
            <a:r>
              <a:rPr lang="es-ES" sz="4800" b="1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gestión de datos de investigación o </a:t>
            </a:r>
            <a:r>
              <a:rPr lang="es-ES" sz="4800" b="1" i="0" u="none" strike="noStrike" baseline="0" dirty="0" err="1">
                <a:solidFill>
                  <a:srgbClr val="000000"/>
                </a:solidFill>
                <a:latin typeface="IBM Plex Sans" panose="020B0503050203000203" pitchFamily="34" charset="0"/>
              </a:rPr>
              <a:t>Research</a:t>
            </a:r>
            <a:r>
              <a:rPr lang="es-ES" sz="4800" b="1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 Data Management </a:t>
            </a:r>
            <a:r>
              <a:rPr lang="es-ES" sz="4800" b="0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(</a:t>
            </a:r>
            <a:r>
              <a:rPr lang="es-ES" sz="4800" b="1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RDM</a:t>
            </a:r>
            <a:r>
              <a:rPr lang="es-ES" sz="4800" b="0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</a:rPr>
              <a:t>) es un proceso que comprende las tareas de organizar, estructurar, almacenar y preservar los datos utilizados durante un proyecto de investigación</a:t>
            </a:r>
            <a:r>
              <a:rPr lang="es-ES" sz="4800" dirty="0">
                <a:solidFill>
                  <a:srgbClr val="000000"/>
                </a:solidFill>
                <a:latin typeface="IBM Plex Sans" panose="020B0503050203000203" pitchFamily="34" charset="0"/>
              </a:rPr>
              <a:t>.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endParaRPr kumimoji="0" lang="es-ES" sz="4800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800" b="0" i="0" u="none" strike="noStrike" baseline="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Presente en todas las fases de la investigación, engloba la recopilación, organización, documentación, almacenamiento y preservación de los datos.</a:t>
            </a:r>
            <a:endParaRPr kumimoji="0" lang="es-E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35A6DBC-9DDF-6CA8-E43C-065C05527902}"/>
              </a:ext>
            </a:extLst>
          </p:cNvPr>
          <p:cNvSpPr txBox="1"/>
          <p:nvPr/>
        </p:nvSpPr>
        <p:spPr>
          <a:xfrm>
            <a:off x="895740" y="516933"/>
            <a:ext cx="12204440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spcAft>
                <a:spcPts val="600"/>
              </a:spcAft>
              <a:buAutoNum type="arabicPeriod"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Fundamentos de la gestión de datos</a:t>
            </a:r>
          </a:p>
          <a:p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1.1. Gestión de datos	</a:t>
            </a:r>
          </a:p>
        </p:txBody>
      </p:sp>
    </p:spTree>
    <p:extLst>
      <p:ext uri="{BB962C8B-B14F-4D97-AF65-F5344CB8AC3E}">
        <p14:creationId xmlns:p14="http://schemas.microsoft.com/office/powerpoint/2010/main" val="1220893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C7621E-D27C-2D68-22EC-2B8299284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73C3A5E-9BE0-01A4-00A5-01B84B4CFD68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1C11B8C4-3354-2F27-25A3-BCF394F74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B96D46D-9DF7-08D2-DD1A-7E5A588ED0C7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6F7D24-8E83-B12B-167D-BED4D1FB1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6B34170-D544-2556-B49D-DB60DB9CE78E}"/>
              </a:ext>
            </a:extLst>
          </p:cNvPr>
          <p:cNvSpPr txBox="1"/>
          <p:nvPr/>
        </p:nvSpPr>
        <p:spPr>
          <a:xfrm>
            <a:off x="1741001" y="1937140"/>
            <a:ext cx="21436240" cy="88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80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2AD584-C4C2-8C17-AD3D-D05B3A332959}"/>
              </a:ext>
            </a:extLst>
          </p:cNvPr>
          <p:cNvSpPr txBox="1"/>
          <p:nvPr/>
        </p:nvSpPr>
        <p:spPr>
          <a:xfrm>
            <a:off x="1212981" y="892314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Ciclo de vida de los datos de investigación	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1EFA7F-5F55-967C-0D62-AC6E1DD22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147" y="2129323"/>
            <a:ext cx="14382367" cy="933877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F4E2CC5-571E-0194-4317-218DB6979F19}"/>
              </a:ext>
            </a:extLst>
          </p:cNvPr>
          <p:cNvSpPr txBox="1"/>
          <p:nvPr/>
        </p:nvSpPr>
        <p:spPr>
          <a:xfrm>
            <a:off x="5494598" y="11722233"/>
            <a:ext cx="12204440" cy="461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69670" algn="ctr">
              <a:lnSpc>
                <a:spcPct val="150000"/>
              </a:lnSpc>
            </a:pPr>
            <a:r>
              <a:rPr lang="en-GB" sz="1800" u="sng">
                <a:solidFill>
                  <a:srgbClr val="0000FF"/>
                </a:solidFill>
                <a:effectLst/>
                <a:latin typeface="Arial" panose="020B0604020202020204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5"/>
              </a:rPr>
              <a:t>Fuente: BU Research Blog. Research Lifecycle</a:t>
            </a:r>
            <a:endParaRPr lang="es-ES" sz="32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4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1F5D69-4322-FD65-686C-7E69D652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31BAA86-AD0B-BCC9-8137-69124C8B186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2F2BBB8F-221D-C4B6-169B-61698CE72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E6F2BF4-E43C-7141-9740-D8A942C5753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0B6BE1-E7AB-3B37-1D10-829B951EA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8D90EA-2E3D-834F-F3C7-20CC3EACF703}"/>
              </a:ext>
            </a:extLst>
          </p:cNvPr>
          <p:cNvSpPr txBox="1"/>
          <p:nvPr/>
        </p:nvSpPr>
        <p:spPr>
          <a:xfrm>
            <a:off x="2029131" y="2516033"/>
            <a:ext cx="20324148" cy="913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defRPr/>
            </a:pP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El ciclo de vida de los datos describe las etapas específicas por las que pasan los datos en una investigación, desde la planificación hasta su archivo o eliminación y se corresponde con el ciclo de vida del propio proceso de investigación: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1000" b="1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000" b="1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Antes del comienzo del proyecto</a:t>
            </a: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: se redacta la primera versión del plan de gestión de datos (DMP) y se establece cómo se van a gestionar los datos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1000" b="1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000" b="1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Durante el proyecto</a:t>
            </a: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: ejecución de todas las tareas de gestión de datos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1000" b="1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000" b="1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Tras la finalización del proyecto</a:t>
            </a:r>
            <a:r>
              <a:rPr lang="es-ES" sz="4000" dirty="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: es la fase de preservación y la difusión de los datos, así como el análisis del alcance o el uso que se hace de los mismos. 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s-ES" sz="4800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endParaRPr lang="es-ES" sz="4800" dirty="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0024E8-3199-B931-359F-08BAB36B95B8}"/>
              </a:ext>
            </a:extLst>
          </p:cNvPr>
          <p:cNvSpPr txBox="1"/>
          <p:nvPr/>
        </p:nvSpPr>
        <p:spPr>
          <a:xfrm>
            <a:off x="1212981" y="892314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Ciclo de vida de los datos de investigación	</a:t>
            </a:r>
          </a:p>
        </p:txBody>
      </p:sp>
    </p:spTree>
    <p:extLst>
      <p:ext uri="{BB962C8B-B14F-4D97-AF65-F5344CB8AC3E}">
        <p14:creationId xmlns:p14="http://schemas.microsoft.com/office/powerpoint/2010/main" val="51913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9EF74F-7C84-6AF4-F845-B7719B292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F1CE343-45D6-CC08-8201-029187B7386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BC749C6-73BA-18B6-9ED5-452AC8AC6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A2CCC47-D6C0-0637-51E4-34F454B7B260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66CEB9-962B-293A-694B-34A149DB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3D3E72-4E76-322C-6919-52CFA82FE760}"/>
              </a:ext>
            </a:extLst>
          </p:cNvPr>
          <p:cNvSpPr txBox="1"/>
          <p:nvPr/>
        </p:nvSpPr>
        <p:spPr>
          <a:xfrm>
            <a:off x="1212981" y="892314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Ciclo de vida de los datos de investigación	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9418823-6F40-E13A-4BA1-F063E7C33F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3" t="2420" r="6176" b="2922"/>
          <a:stretch/>
        </p:blipFill>
        <p:spPr>
          <a:xfrm>
            <a:off x="5643737" y="2197101"/>
            <a:ext cx="14473064" cy="924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9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85FD1-BF05-DD6D-A9B9-635FF38F0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8CB67E5-48C5-1B4C-8948-B2613BDD0FB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FFEC469-D2D8-C2BA-03D1-A57C06CAD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F3F6506-C1BE-5842-E2CF-1E073522BD4A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0591EA-ACAA-5306-157E-D23B344CE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4E1770E-27C6-065C-C781-52B3B69BD4D2}"/>
              </a:ext>
            </a:extLst>
          </p:cNvPr>
          <p:cNvSpPr txBox="1"/>
          <p:nvPr/>
        </p:nvSpPr>
        <p:spPr>
          <a:xfrm>
            <a:off x="1063691" y="442775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Datos de investigación. Datos FAIR</a:t>
            </a:r>
          </a:p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2.1. Datos de investigación. Tipología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56FBCE2-B025-8C92-C829-CB9E3756B9FF}"/>
              </a:ext>
            </a:extLst>
          </p:cNvPr>
          <p:cNvSpPr txBox="1"/>
          <p:nvPr/>
        </p:nvSpPr>
        <p:spPr>
          <a:xfrm>
            <a:off x="1891328" y="2794002"/>
            <a:ext cx="20023494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defRPr/>
            </a:pPr>
            <a:r>
              <a:rPr lang="es-ES" sz="400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“Los datos de investigación lo componen cualquier dato creado en el transcurso del ciclo completo de una investigación”</a:t>
            </a:r>
          </a:p>
          <a:p>
            <a:pPr indent="228600">
              <a:lnSpc>
                <a:spcPct val="115000"/>
              </a:lnSpc>
              <a:spcAft>
                <a:spcPts val="1200"/>
              </a:spcAft>
              <a:defRPr/>
            </a:pPr>
            <a:endParaRPr lang="es-ES" sz="400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indent="228600">
              <a:lnSpc>
                <a:spcPct val="115000"/>
              </a:lnSpc>
              <a:spcAft>
                <a:spcPts val="1200"/>
              </a:spcAft>
              <a:defRPr/>
            </a:pPr>
            <a:endParaRPr lang="es-ES" sz="400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200"/>
              </a:spcAft>
              <a:defRPr/>
            </a:pPr>
            <a:r>
              <a:rPr lang="es-ES" sz="4000">
                <a:solidFill>
                  <a:srgbClr val="00000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“Los datos de investigación son todo aquel material que ha sido generado, recopilado, observado o registrado durante el ciclo de vida de un proyecto de investigación y que se utiliza como evidencia de un proceso de investigación, está reconocido por la comunidad científica y sirve para validar los resultados de la investigación y garantizar su reproducibilidad”</a:t>
            </a:r>
          </a:p>
          <a:p>
            <a:pPr indent="228600">
              <a:lnSpc>
                <a:spcPct val="115000"/>
              </a:lnSpc>
              <a:spcAft>
                <a:spcPts val="1200"/>
              </a:spcAft>
              <a:defRPr/>
            </a:pPr>
            <a:endParaRPr lang="es-ES" sz="4000">
              <a:solidFill>
                <a:srgbClr val="000000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771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E2560E-8099-1E27-E2EF-CCC2F3E44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21A8455-26FF-62C7-3361-F3A4C5FE894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15CBC0B-9AC4-582E-43F9-F1B771335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EE159AE-8311-4260-424F-CD518B57EF9D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851F79-DB5C-AF70-0520-27064686D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9E40AFD-CA7C-EFB9-EE3B-1474AB479772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2.1. Datos de investigación. Tipología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ECE3150-FC4A-EB83-1359-716C60663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168" y="1440187"/>
            <a:ext cx="11443656" cy="1202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3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37BACB-ACFC-0D18-F2DC-371D9855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4480667-DA15-9C47-058F-62D37B79431F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805A9CA-D85E-F0A7-3DC0-636F85920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3A9990C-4C76-6B6B-04F7-1998DE82BCE4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57EF1E-3BC6-F50A-8EF1-C74045103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291" y="1600200"/>
            <a:ext cx="10362526" cy="8702676"/>
          </a:xfrm>
        </p:spPr>
        <p:txBody>
          <a:bodyPr>
            <a:normAutofit fontScale="25000" lnSpcReduction="20000"/>
          </a:bodyPr>
          <a:lstStyle/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</a:rPr>
              <a:t>		</a:t>
            </a: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Textuales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Numéricos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Multimedia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Estructurados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Código de software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Específicos de una disciplina</a:t>
            </a:r>
          </a:p>
          <a:p>
            <a:pPr marL="0" lvl="0" indent="0">
              <a:lnSpc>
                <a:spcPct val="120000"/>
              </a:lnSpc>
              <a:buNone/>
            </a:pPr>
            <a:endParaRPr lang="es-ES" sz="112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s-ES" sz="11200">
              <a:solidFill>
                <a:srgbClr val="00000A"/>
              </a:solidFill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9600">
                <a:solidFill>
                  <a:srgbClr val="0000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Datos observacionales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computacionales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experimentales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de simulación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de referencia 			</a:t>
            </a:r>
          </a:p>
          <a:p>
            <a:pPr marL="0" lvl="0" indent="0">
              <a:lnSpc>
                <a:spcPct val="120000"/>
              </a:lnSpc>
              <a:buNone/>
            </a:pPr>
            <a:endParaRPr lang="es-ES" sz="112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B5C518-E701-D1BF-F27A-1811B0FBD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6369D9F-F143-6730-8480-0CC73B240024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2.1. Datos de investigación. Tipología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sp>
        <p:nvSpPr>
          <p:cNvPr id="8" name="Abrir llave 7">
            <a:extLst>
              <a:ext uri="{FF2B5EF4-FFF2-40B4-BE49-F238E27FC236}">
                <a16:creationId xmlns:a16="http://schemas.microsoft.com/office/drawing/2014/main" id="{42BAEB98-5894-1B0F-CD60-071103C90D8B}"/>
              </a:ext>
            </a:extLst>
          </p:cNvPr>
          <p:cNvSpPr/>
          <p:nvPr/>
        </p:nvSpPr>
        <p:spPr>
          <a:xfrm>
            <a:off x="4514850" y="2038350"/>
            <a:ext cx="1181100" cy="3676650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BF1F22B-A267-FDBF-326F-D62464AF10E6}"/>
              </a:ext>
            </a:extLst>
          </p:cNvPr>
          <p:cNvSpPr/>
          <p:nvPr/>
        </p:nvSpPr>
        <p:spPr>
          <a:xfrm>
            <a:off x="1828475" y="3544085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Formato</a:t>
            </a: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71E25C82-AD8D-4804-8D35-596FA3D9501A}"/>
              </a:ext>
            </a:extLst>
          </p:cNvPr>
          <p:cNvSpPr/>
          <p:nvPr/>
        </p:nvSpPr>
        <p:spPr>
          <a:xfrm>
            <a:off x="4549450" y="6880224"/>
            <a:ext cx="1146500" cy="3287714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3961DAE-2DBB-7DF0-AFAA-5A3F5B566111}"/>
              </a:ext>
            </a:extLst>
          </p:cNvPr>
          <p:cNvSpPr/>
          <p:nvPr/>
        </p:nvSpPr>
        <p:spPr>
          <a:xfrm>
            <a:off x="1977700" y="8079979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Metodología aplicada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996EBC13-1322-DB55-7E37-A9E89C5B86CF}"/>
              </a:ext>
            </a:extLst>
          </p:cNvPr>
          <p:cNvSpPr txBox="1">
            <a:spLocks/>
          </p:cNvSpPr>
          <p:nvPr/>
        </p:nvSpPr>
        <p:spPr>
          <a:xfrm>
            <a:off x="12479338" y="1504604"/>
            <a:ext cx="11955598" cy="870267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Datos primarios o sin procesar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procesados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</a:rPr>
              <a:t>		 Datos analizados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s-ES" sz="11200">
              <a:solidFill>
                <a:srgbClr val="00000A"/>
              </a:solidFill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Documentos de texto electrónicos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Planillas de datos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</a:t>
            </a: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Cuadernos de campo o anotaciones de laboratorio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		Cuestionarios o transcripciones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		Fotografías o películas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		Registros sonoros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Muestras, artefactos, especímenes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Objetos digitales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Bases de datos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Metadatos o esquemas de metadatos </a:t>
            </a:r>
          </a:p>
          <a:p>
            <a:pPr marL="0" lvl="0" indent="0">
              <a:buNone/>
            </a:pPr>
            <a:r>
              <a:rPr lang="es-ES" sz="11200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		Objetos físicos </a:t>
            </a:r>
          </a:p>
          <a:p>
            <a:pPr marL="0" indent="0">
              <a:buNone/>
            </a:pPr>
            <a:endParaRPr lang="es-ES"/>
          </a:p>
        </p:txBody>
      </p:sp>
      <p:sp>
        <p:nvSpPr>
          <p:cNvPr id="15" name="Abrir llave 14">
            <a:extLst>
              <a:ext uri="{FF2B5EF4-FFF2-40B4-BE49-F238E27FC236}">
                <a16:creationId xmlns:a16="http://schemas.microsoft.com/office/drawing/2014/main" id="{C2EE2273-A1D3-EF4F-0A16-E70F630192E9}"/>
              </a:ext>
            </a:extLst>
          </p:cNvPr>
          <p:cNvSpPr/>
          <p:nvPr/>
        </p:nvSpPr>
        <p:spPr>
          <a:xfrm>
            <a:off x="15322647" y="1847849"/>
            <a:ext cx="1141531" cy="1931811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8CFBF9E-F4A6-81E8-D1B6-CE2A209BCA40}"/>
              </a:ext>
            </a:extLst>
          </p:cNvPr>
          <p:cNvSpPr/>
          <p:nvPr/>
        </p:nvSpPr>
        <p:spPr>
          <a:xfrm>
            <a:off x="12719724" y="2343150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Nivel de procesamiento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6EE4B0D-2564-0262-6D63-CB987FEF33BD}"/>
              </a:ext>
            </a:extLst>
          </p:cNvPr>
          <p:cNvSpPr/>
          <p:nvPr/>
        </p:nvSpPr>
        <p:spPr>
          <a:xfrm>
            <a:off x="12546325" y="7293539"/>
            <a:ext cx="2571750" cy="781050"/>
          </a:xfrm>
          <a:prstGeom prst="rect">
            <a:avLst/>
          </a:prstGeom>
          <a:solidFill>
            <a:srgbClr val="B9A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/>
              <a:t>Tipología</a:t>
            </a:r>
          </a:p>
        </p:txBody>
      </p:sp>
      <p:sp>
        <p:nvSpPr>
          <p:cNvPr id="19" name="Abrir llave 18">
            <a:extLst>
              <a:ext uri="{FF2B5EF4-FFF2-40B4-BE49-F238E27FC236}">
                <a16:creationId xmlns:a16="http://schemas.microsoft.com/office/drawing/2014/main" id="{2420B008-F942-29C8-2E5A-0D71768A9EF5}"/>
              </a:ext>
            </a:extLst>
          </p:cNvPr>
          <p:cNvSpPr/>
          <p:nvPr/>
        </p:nvSpPr>
        <p:spPr>
          <a:xfrm>
            <a:off x="15118075" y="4476291"/>
            <a:ext cx="1346103" cy="6569535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823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C3F081-F628-EF1A-A7B1-0B1F2EBFC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2531615-A11F-3BA1-7D8B-BBF13234612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711CA1D-D9AC-599B-FBE4-108180CB9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4BBD096-63BF-2DCD-B538-7C3E0ACE19D5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C7BBEE8-0E2E-F92F-E99B-7F1B0C923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CE80AFA-A55A-8487-F897-BDBF8898BE3E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2. Datos FAIR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8" name="Imagen 7" descr="Imagen que contiene Texto&#10;&#10;Descripción generada automáticamente">
            <a:extLst>
              <a:ext uri="{FF2B5EF4-FFF2-40B4-BE49-F238E27FC236}">
                <a16:creationId xmlns:a16="http://schemas.microsoft.com/office/drawing/2014/main" id="{46954D4C-EFE8-2C35-2097-6C673AC62A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780" b="12362"/>
          <a:stretch/>
        </p:blipFill>
        <p:spPr>
          <a:xfrm>
            <a:off x="2324100" y="1466229"/>
            <a:ext cx="20310475" cy="101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27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51DB76-DD59-0845-E4CB-83795A58B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67F55D9-375D-B148-23F4-1A46702D2946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38706CE-D70F-81E1-C55A-50F9976B3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E801D83-73DE-EA1D-EFD3-3655739E7C9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8EC34A-4988-7436-180B-B264F7236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AD5115A-CDAD-D39A-A928-6F3D31C99913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3. Herramientas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8BC9686-18F0-1D6D-9C4E-052FEE56447E}"/>
              </a:ext>
            </a:extLst>
          </p:cNvPr>
          <p:cNvSpPr txBox="1"/>
          <p:nvPr/>
        </p:nvSpPr>
        <p:spPr>
          <a:xfrm>
            <a:off x="2876550" y="2126076"/>
            <a:ext cx="19088099" cy="7573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s-ES" sz="36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FAIR-</a:t>
            </a:r>
            <a:r>
              <a:rPr lang="es-ES" sz="36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Aware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</a:t>
            </a:r>
            <a:r>
              <a:rPr lang="es-ES" sz="360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herramienta diseñada para evaluar y mejorar la adherencia de los datos y recursos de investigación a los principios </a:t>
            </a:r>
            <a:r>
              <a:rPr lang="es-ES" sz="3600" b="1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FAIR</a:t>
            </a:r>
            <a:r>
              <a:rPr lang="es-ES" sz="360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.</a:t>
            </a: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s-ES" sz="36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5"/>
              </a:rPr>
              <a:t>F-UJI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herramienta</a:t>
            </a:r>
            <a:r>
              <a:rPr lang="es-ES" sz="360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 automatizada diseñada para evaluar la calidad de los datos científicos de acuerdo con los principios </a:t>
            </a:r>
            <a:r>
              <a:rPr lang="es-ES" sz="3600" b="1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FAIR.</a:t>
            </a: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s-ES" sz="36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6"/>
              </a:rPr>
              <a:t>The</a:t>
            </a:r>
            <a:r>
              <a:rPr lang="es-ES" sz="36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6"/>
              </a:rPr>
              <a:t> FAIR </a:t>
            </a:r>
            <a:r>
              <a:rPr lang="es-ES" sz="36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6"/>
              </a:rPr>
              <a:t>Evaluator</a:t>
            </a:r>
            <a:r>
              <a:rPr lang="es-ES" sz="36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6"/>
              </a:rPr>
              <a:t> Tool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s-ES" sz="360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herramienta en línea que permite evaluar el grado en que sus datos cumplen con los principios </a:t>
            </a:r>
            <a:r>
              <a:rPr lang="es-ES" sz="3600" b="1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FAIR.</a:t>
            </a: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s-ES" sz="36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  <a:hlinkClick r:id="rId7"/>
              </a:rPr>
              <a:t>FAIR </a:t>
            </a:r>
            <a:r>
              <a:rPr lang="es-ES" sz="36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  <a:hlinkClick r:id="rId7"/>
              </a:rPr>
              <a:t>Metrics</a:t>
            </a:r>
            <a:r>
              <a:rPr lang="es-ES" sz="3600">
                <a:effectLst/>
                <a:latin typeface="IBM Plex Sans" panose="020B0503050203000203" pitchFamily="34" charset="0"/>
                <a:ea typeface="Arial" panose="020B0604020202020204" pitchFamily="34" charset="0"/>
                <a:cs typeface="IBM Plex Sans" panose="020B0503050203000203" pitchFamily="34" charset="0"/>
              </a:rPr>
              <a:t>, un conjunto de herramientas y métricas de evaluación, para verificar el nivel de conformidad de los datos con los principios FAIR.</a:t>
            </a: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3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4D7983-E442-6C2F-F208-8E01B8971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711CB5FF-351C-BAC9-E463-079482B26A0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A6CC219-BFAE-01C9-C7B8-CB2202D23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E9797DE-B8AB-7C1F-AFCF-2998E91D2A6C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2325091-E929-D41D-262F-4A6EE6DCB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A86D5A-AE22-9504-06BE-653BE96D660B}"/>
              </a:ext>
            </a:extLst>
          </p:cNvPr>
          <p:cNvSpPr txBox="1"/>
          <p:nvPr/>
        </p:nvSpPr>
        <p:spPr>
          <a:xfrm>
            <a:off x="1063691" y="442775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3.1. Compartir datos de investigación. Beneficios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2C765AE-D777-1C6E-7170-DF1FF1145BB7}"/>
              </a:ext>
            </a:extLst>
          </p:cNvPr>
          <p:cNvSpPr txBox="1"/>
          <p:nvPr/>
        </p:nvSpPr>
        <p:spPr>
          <a:xfrm>
            <a:off x="6488712" y="2850720"/>
            <a:ext cx="13558837" cy="6616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48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Equipos de investigación.</a:t>
            </a:r>
          </a:p>
          <a:p>
            <a:pPr lvl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48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Agencias públicas de investigación.</a:t>
            </a:r>
          </a:p>
          <a:p>
            <a:pPr lvl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48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Universidades y centros científicos.</a:t>
            </a:r>
          </a:p>
          <a:p>
            <a:pPr lvl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48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Centros de datos científicos.</a:t>
            </a:r>
          </a:p>
          <a:p>
            <a:pPr lvl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48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Bibliotecas, archivos y museos.</a:t>
            </a:r>
          </a:p>
          <a:p>
            <a:pPr lvl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48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Estudiantes y ciudadanos en general</a:t>
            </a:r>
            <a:r>
              <a:rPr lang="es-ES" sz="4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s-ES" sz="4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833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62B67-A00A-4836-6458-E769F3795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94058B2-D948-3C3F-64BB-D24C5AC472D8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1A39250D-6A88-8E82-BF72-FAA24684E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8D09BA1-8A42-8284-998A-1D6E34735BE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ACF236-070F-82D6-37DB-A1CAD7D2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16A5C0-7557-0282-18A3-47E7078A1517}"/>
              </a:ext>
            </a:extLst>
          </p:cNvPr>
          <p:cNvSpPr txBox="1"/>
          <p:nvPr/>
        </p:nvSpPr>
        <p:spPr>
          <a:xfrm>
            <a:off x="1063691" y="442775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spcAft>
                <a:spcPts val="600"/>
              </a:spcAft>
              <a:buAutoNum type="arabicPeriod" startAt="3"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Compartir y depositar datos en abierto.</a:t>
            </a:r>
          </a:p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3.1. Beneficios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A81E03F3-BAE7-106B-8AEA-50517B7E7C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605"/>
          <a:stretch/>
        </p:blipFill>
        <p:spPr>
          <a:xfrm>
            <a:off x="3543300" y="319650"/>
            <a:ext cx="18897600" cy="1295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03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45BA29-9732-5C5D-F564-B957ED66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EEF220E3-03B9-DDE3-F56B-F7BDFE80E7A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089A6AF-9995-B2B6-9F27-75DC7E029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97FBDF9-CD7A-DC1A-6B81-94074764039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9162F5-1508-B411-B024-54535B59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374189-0E2B-DC1F-0D48-C7B640E96AA1}"/>
              </a:ext>
            </a:extLst>
          </p:cNvPr>
          <p:cNvSpPr txBox="1"/>
          <p:nvPr/>
        </p:nvSpPr>
        <p:spPr>
          <a:xfrm>
            <a:off x="1063691" y="442775"/>
            <a:ext cx="122044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spcAft>
                <a:spcPts val="600"/>
              </a:spcAft>
              <a:buAutoNum type="arabicPeriod" startAt="3"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Compartir y depositar datos en abierto.</a:t>
            </a:r>
          </a:p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3.1. Beneficios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8D600851-A823-1BCD-5B54-AC4DFC64C3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7" t="1587" r="2129" b="-1587"/>
          <a:stretch/>
        </p:blipFill>
        <p:spPr>
          <a:xfrm>
            <a:off x="4152900" y="2045152"/>
            <a:ext cx="16376801" cy="95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28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CBD8EB-0E26-C13F-A497-11B9429D5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C15B0A6-4A13-2032-C2F0-B38243A4B70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61EFF4A-6E4E-D8CC-5491-159FE9B12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1CB04DB-DCBC-5981-5DB3-110197A2B95B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01317E-1089-453C-CE3E-7840D0B68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E9A346E-F388-9C7B-B5D5-5042AB381AB8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3.2. Excepciones para compartir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2BDB93-4239-4944-EC3C-6FFEFE0BAD47}"/>
              </a:ext>
            </a:extLst>
          </p:cNvPr>
          <p:cNvSpPr txBox="1"/>
          <p:nvPr/>
        </p:nvSpPr>
        <p:spPr>
          <a:xfrm>
            <a:off x="1255727" y="1843158"/>
            <a:ext cx="21870955" cy="8014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s-ES" sz="4400" b="1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4400" b="1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Propiedad de los datos: </a:t>
            </a:r>
          </a:p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4400" b="1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Valor financiero o propiedad intelectual: </a:t>
            </a:r>
          </a:p>
          <a:p>
            <a:pPr marL="3771900" lvl="7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4400" b="1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Datos sensibles: 			</a:t>
            </a: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r>
              <a:rPr lang="es-ES" sz="4400"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Persona identificada públicamente </a:t>
            </a: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E9D44D57-BAA5-73C8-7E84-A7EA3C99B354}"/>
              </a:ext>
            </a:extLst>
          </p:cNvPr>
          <p:cNvCxnSpPr>
            <a:cxnSpLocks/>
          </p:cNvCxnSpPr>
          <p:nvPr/>
        </p:nvCxnSpPr>
        <p:spPr>
          <a:xfrm flipV="1">
            <a:off x="10946009" y="7164701"/>
            <a:ext cx="1914132" cy="87805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07A7E26-99E1-9467-59AD-CD24272FBC06}"/>
              </a:ext>
            </a:extLst>
          </p:cNvPr>
          <p:cNvSpPr txBox="1"/>
          <p:nvPr/>
        </p:nvSpPr>
        <p:spPr>
          <a:xfrm>
            <a:off x="13052178" y="6714038"/>
            <a:ext cx="70912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latin typeface="IBM Plex Sans" panose="020B0503050203000203" pitchFamily="34" charset="0"/>
              </a:rPr>
              <a:t>Consentimiento informado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86F5C98-0378-871D-BCCA-277BF2A84ECE}"/>
              </a:ext>
            </a:extLst>
          </p:cNvPr>
          <p:cNvSpPr txBox="1"/>
          <p:nvPr/>
        </p:nvSpPr>
        <p:spPr>
          <a:xfrm>
            <a:off x="13198910" y="8576769"/>
            <a:ext cx="88749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err="1">
                <a:latin typeface="IBM Plex Sans" panose="020B0503050203000203" pitchFamily="34" charset="0"/>
              </a:rPr>
              <a:t>Anonimización</a:t>
            </a:r>
            <a:r>
              <a:rPr lang="es-ES" sz="4400">
                <a:latin typeface="IBM Plex Sans" panose="020B0503050203000203" pitchFamily="34" charset="0"/>
              </a:rPr>
              <a:t> / </a:t>
            </a:r>
            <a:r>
              <a:rPr lang="es-ES" sz="4400" err="1">
                <a:latin typeface="IBM Plex Sans" panose="020B0503050203000203" pitchFamily="34" charset="0"/>
              </a:rPr>
              <a:t>Seudonimización</a:t>
            </a:r>
            <a:endParaRPr lang="es-ES" sz="4400">
              <a:latin typeface="IBM Plex Sans" panose="020B0503050203000203" pitchFamily="34" charset="0"/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9377630A-96B5-C700-06CF-74266FD3F606}"/>
              </a:ext>
            </a:extLst>
          </p:cNvPr>
          <p:cNvCxnSpPr>
            <a:cxnSpLocks/>
          </p:cNvCxnSpPr>
          <p:nvPr/>
        </p:nvCxnSpPr>
        <p:spPr>
          <a:xfrm>
            <a:off x="11066429" y="8565553"/>
            <a:ext cx="1940444" cy="3959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882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B97C46-FD8B-FE29-23DF-33A4FF2F2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F935F18-4FA3-49BB-878D-1BBA122C93F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6AA5E46C-C222-D460-590F-3EDC453B5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C2B48F9-8B5C-8736-E2A9-2423DFB41F6D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164C89-30D4-A7EE-6322-695ED9BF7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71BBD65-BF0A-3220-168B-E1FE636B45B4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3.2. Excepciones para compartir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54E9EA-F5DC-4F7C-E59A-0353F05E1358}"/>
              </a:ext>
            </a:extLst>
          </p:cNvPr>
          <p:cNvSpPr txBox="1"/>
          <p:nvPr/>
        </p:nvSpPr>
        <p:spPr>
          <a:xfrm>
            <a:off x="1389466" y="2536825"/>
            <a:ext cx="21870955" cy="7245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Amnesia</a:t>
            </a:r>
            <a:r>
              <a:rPr lang="es-ES" sz="44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, desarrollado por </a:t>
            </a:r>
            <a:r>
              <a:rPr lang="es-ES" sz="4400" err="1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OpenAIRE</a:t>
            </a:r>
            <a:r>
              <a:rPr lang="es-ES" sz="44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 para anonimizar conjuntos de datos</a:t>
            </a:r>
            <a:endParaRPr lang="es-ES" sz="4400" b="1" u="sng">
              <a:latin typeface="IBM Plex Sans" panose="020B0503050203000203" pitchFamily="34" charset="0"/>
              <a:ea typeface="IBM Plex Sans" panose="020B0503050203000203" pitchFamily="34" charset="0"/>
            </a:endParaRPr>
          </a:p>
          <a:p>
            <a:pPr marL="10287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5"/>
              </a:rPr>
              <a:t>ARX Data </a:t>
            </a:r>
            <a:r>
              <a:rPr lang="es-ES" sz="44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5"/>
              </a:rPr>
              <a:t>Anonymization</a:t>
            </a: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5"/>
              </a:rPr>
              <a:t> Tool</a:t>
            </a:r>
            <a:r>
              <a:rPr lang="es-ES" sz="4400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 herramienta de código abierto, útil para anonimizar bases de datos tabulares y tiene varias técnicas adaptadas a diferentes tipos de datos, incluidos los datos sensibles.</a:t>
            </a: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10287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6"/>
              </a:rPr>
              <a:t>sdcMicro</a:t>
            </a:r>
            <a:r>
              <a:rPr lang="es-ES" sz="44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  <a:hlinkClick r:id="rId6"/>
              </a:rPr>
              <a:t>:</a:t>
            </a:r>
            <a:r>
              <a:rPr lang="es-ES" sz="4400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 herramienta en R diseñada para la </a:t>
            </a:r>
            <a:r>
              <a:rPr lang="es-ES" sz="4400" err="1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microanonimización</a:t>
            </a:r>
            <a:r>
              <a:rPr lang="es-ES" sz="4400"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, especialmente útil para datos tabulares</a:t>
            </a: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147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DE6B96-662E-A360-38E0-0FEE82399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AE2FB2E-655B-6C58-857C-22F46F04261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F2C1ED7-D652-2040-E9E9-C7CE78DFB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31E4362-1288-A5FB-22FF-BFE52477D426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D46F8F-21E7-7025-70AB-C7EA8D9FB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44F4E74-60B9-E3C5-FF0E-44B396B1D120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3.3. Formatos de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EC207A9-D399-DD84-D66E-15223944B29E}"/>
              </a:ext>
            </a:extLst>
          </p:cNvPr>
          <p:cNvSpPr txBox="1"/>
          <p:nvPr/>
        </p:nvSpPr>
        <p:spPr>
          <a:xfrm>
            <a:off x="2052670" y="2095546"/>
            <a:ext cx="21870955" cy="10523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69670" algn="l">
              <a:spcAft>
                <a:spcPts val="1800"/>
              </a:spcAft>
            </a:pPr>
            <a:r>
              <a:rPr lang="es-ES" sz="40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Comprimidores</a:t>
            </a: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 TAR, GZIP, ZIP</a:t>
            </a:r>
          </a:p>
          <a:p>
            <a:pPr marL="1169670" algn="l">
              <a:spcAft>
                <a:spcPts val="1800"/>
              </a:spcAft>
            </a:pP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Bases de datos: XML, CSV, JSON</a:t>
            </a:r>
          </a:p>
          <a:p>
            <a:pPr marL="1169670" algn="l">
              <a:spcAft>
                <a:spcPts val="1800"/>
              </a:spcAft>
            </a:pP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Geoespaciales: SHP, DBF, </a:t>
            </a:r>
            <a:r>
              <a:rPr lang="es-ES" sz="40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GeoTIFF</a:t>
            </a: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</a:t>
            </a:r>
            <a:r>
              <a:rPr lang="es-ES" sz="40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NetCDF</a:t>
            </a:r>
            <a:endParaRPr lang="es-ES" sz="40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l">
              <a:spcAft>
                <a:spcPts val="1800"/>
              </a:spcAft>
            </a:pP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Video: MPEG, AVI, MXF, MKV</a:t>
            </a:r>
          </a:p>
          <a:p>
            <a:pPr marL="1169670" algn="l">
              <a:spcAft>
                <a:spcPts val="1800"/>
              </a:spcAft>
            </a:pPr>
            <a:r>
              <a:rPr lang="en-GB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Sonido: WAVE, AIFF, MP3, MXF FLAC</a:t>
            </a:r>
            <a:endParaRPr lang="es-ES" sz="40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l">
              <a:spcAft>
                <a:spcPts val="1800"/>
              </a:spcAft>
            </a:pP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Estadísticas: DTA, POR, SAS, SAV</a:t>
            </a:r>
          </a:p>
          <a:p>
            <a:pPr marL="1169670" algn="l">
              <a:spcAft>
                <a:spcPts val="1800"/>
              </a:spcAft>
            </a:pP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Imágenes: TIFF, JPEG, PDF, DNG, GIF, BMP, SVG</a:t>
            </a:r>
          </a:p>
          <a:p>
            <a:pPr marL="1169670" algn="l">
              <a:spcAft>
                <a:spcPts val="1800"/>
              </a:spcAft>
            </a:pP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 tabulares: CSV, TXT</a:t>
            </a:r>
          </a:p>
          <a:p>
            <a:pPr marL="1169670" algn="l">
              <a:spcAft>
                <a:spcPts val="1800"/>
              </a:spcAft>
            </a:pPr>
            <a:r>
              <a:rPr lang="es-ES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Texto: XML, PDF / A, HTML, JSON, TXT, RTF</a:t>
            </a:r>
          </a:p>
          <a:p>
            <a:pPr marL="1169670" algn="l">
              <a:spcAft>
                <a:spcPts val="1800"/>
              </a:spcAft>
            </a:pPr>
            <a:r>
              <a:rPr lang="en-GB" sz="40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Archivo web: WARC</a:t>
            </a:r>
            <a:endParaRPr lang="es-ES" sz="40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l">
              <a:lnSpc>
                <a:spcPct val="115000"/>
              </a:lnSpc>
            </a:pPr>
            <a:endParaRPr lang="en-GB" sz="3000" u="sng">
              <a:solidFill>
                <a:srgbClr val="0000FF"/>
              </a:solidFill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  <a:hlinkClick r:id="rId4"/>
            </a:endParaRPr>
          </a:p>
          <a:p>
            <a:pPr marL="1169670" algn="l">
              <a:lnSpc>
                <a:spcPct val="115000"/>
              </a:lnSpc>
            </a:pPr>
            <a:r>
              <a:rPr lang="en-GB" sz="30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Fuente: How to FAIR (</a:t>
            </a:r>
            <a:r>
              <a:rPr lang="en-GB" sz="30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s.f.</a:t>
            </a:r>
            <a:r>
              <a:rPr lang="en-GB" sz="30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) </a:t>
            </a:r>
            <a:r>
              <a:rPr lang="es-ES" sz="30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File </a:t>
            </a:r>
            <a:r>
              <a:rPr lang="es-ES" sz="3000" u="sng" err="1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formats</a:t>
            </a:r>
            <a:r>
              <a:rPr lang="es-ES" sz="30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4"/>
              </a:rPr>
              <a:t>.</a:t>
            </a:r>
            <a:endParaRPr lang="es-ES" sz="30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02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4B3DB8-CE43-58DD-1101-74CE0D2A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43C1C09-C738-8133-EC73-EEABB7B8C01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672112B-E88E-F691-A6E9-516C7DA23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4910FC9-9C46-5936-856C-E5A92028D16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12C899-33D2-D672-4CBF-D89993C7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45B011-8207-E572-B7DB-EE4D169B0DAA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3.4. Depósito de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F26E9C-684A-9D69-5C9C-EF37046B9780}"/>
              </a:ext>
            </a:extLst>
          </p:cNvPr>
          <p:cNvSpPr txBox="1"/>
          <p:nvPr/>
        </p:nvSpPr>
        <p:spPr>
          <a:xfrm>
            <a:off x="1976470" y="2447479"/>
            <a:ext cx="21870955" cy="8106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00300" marR="47625" lvl="4" indent="-5715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ES" sz="440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Cumple con los criterios FAIR.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2400300" marR="47625" lvl="4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" sz="440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Permite almacenar datos con distintos tipos de licencias.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2400300" marR="47625" lvl="4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" sz="440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Sirve para formatos diversos.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2400300" marR="47625" lvl="4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" sz="440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Proporciona visibilidad, lo que conllevará un mayor impacto.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2400300" marR="47625" lvl="4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" sz="440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Garantiza la preservación a largo plazo de los datos y los metadatos.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2400300" marR="47625" lvl="4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" sz="440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Se integra con otras infraestructuras</a:t>
            </a:r>
          </a:p>
          <a:p>
            <a:pPr marL="2400300" marR="47625" lvl="4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" sz="4400">
                <a:solidFill>
                  <a:srgbClr val="222222"/>
                </a:solidFill>
                <a:effectLst/>
                <a:latin typeface="IBM Plex Sans" panose="020B0503050203000203" pitchFamily="34" charset="0"/>
                <a:ea typeface="Arial" panose="020B0604020202020204" pitchFamily="34" charset="0"/>
              </a:rPr>
              <a:t>Facilite guías y protocolos de actuación.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1200"/>
              </a:spcAft>
            </a:pPr>
            <a:endParaRPr lang="es-ES" sz="44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793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88D6-10C0-009B-F5EA-FDEDF9FA2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3462366-66E4-DEEA-F2A2-161DABAB8E6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D7796D8-06E3-4331-D953-85B1BF393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B887F86-4AE9-AA1E-468D-4A5AC9D30A27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2DBA2E-425A-5169-77DF-8D5455A6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F464DA-40BC-AF8D-74D7-076A257B6868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3.4. Depósito de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840CD9EB-F2CD-B18C-BD7F-C77D6574C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90" y="248478"/>
            <a:ext cx="16625404" cy="1246905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05D6F56-8879-DEAC-0972-2D6736AA3D18}"/>
              </a:ext>
            </a:extLst>
          </p:cNvPr>
          <p:cNvSpPr/>
          <p:nvPr/>
        </p:nvSpPr>
        <p:spPr>
          <a:xfrm>
            <a:off x="17945899" y="6062611"/>
            <a:ext cx="5116016" cy="10636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Readme.txt</a:t>
            </a:r>
          </a:p>
        </p:txBody>
      </p:sp>
    </p:spTree>
    <p:extLst>
      <p:ext uri="{BB962C8B-B14F-4D97-AF65-F5344CB8AC3E}">
        <p14:creationId xmlns:p14="http://schemas.microsoft.com/office/powerpoint/2010/main" val="1262436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0CEA0B-B9A0-94CC-D783-B2C27B585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4AEC0F8-5F45-4D39-35F4-D84E79A74CF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43E7F7D-4439-EB03-FB7B-FD224E6D4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10A7850-FC05-30A7-F187-D9AA12B99888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1D8E7E3-3541-4451-A0D1-852BC83A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941F66-A20A-6185-4881-2AE538A84CA3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 dirty="0">
                <a:solidFill>
                  <a:srgbClr val="002060"/>
                </a:solidFill>
                <a:latin typeface="IBM Plex Sans" panose="020B0503050203000203" pitchFamily="34" charset="0"/>
              </a:rPr>
              <a:t>Como citar los datos de investigación</a:t>
            </a:r>
          </a:p>
          <a:p>
            <a:pPr>
              <a:spcAft>
                <a:spcPts val="600"/>
              </a:spcAft>
            </a:pPr>
            <a:r>
              <a:rPr lang="es-ES" sz="4000" b="1" dirty="0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 dirty="0"/>
              <a:t>	</a:t>
            </a:r>
          </a:p>
        </p:txBody>
      </p:sp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4E7380F4-90AF-5996-F8C2-4F7B16C6D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595" y="1252370"/>
            <a:ext cx="14652559" cy="103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B25E16-4A71-9DC5-C95C-4CF3A4431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14702268-0835-BF3A-9FCE-57CB33849F9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67C14CA6-0142-C134-8CDD-8724F0FDA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55FE6F7-4909-A979-05DC-BE38A30EEBE5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C1A5A3-4AB0-1AA1-8E83-CDE9A20A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uadroTexto 7">
            <a:hlinkClick r:id="rId4"/>
            <a:extLst>
              <a:ext uri="{FF2B5EF4-FFF2-40B4-BE49-F238E27FC236}">
                <a16:creationId xmlns:a16="http://schemas.microsoft.com/office/drawing/2014/main" id="{DA4A8378-D1CE-711C-9BC9-96E0230353B9}"/>
              </a:ext>
            </a:extLst>
          </p:cNvPr>
          <p:cNvSpPr txBox="1"/>
          <p:nvPr/>
        </p:nvSpPr>
        <p:spPr>
          <a:xfrm>
            <a:off x="1200150" y="3597000"/>
            <a:ext cx="2087880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1200"/>
              </a:spcAft>
            </a:pPr>
            <a:r>
              <a:rPr lang="es-ES" sz="4400" b="1" i="0">
                <a:solidFill>
                  <a:srgbClr val="444444"/>
                </a:solidFill>
                <a:effectLst/>
                <a:latin typeface="Open Sans" panose="020B0606030504020204" pitchFamily="34" charset="0"/>
                <a:hlinkClick r:id="rId4"/>
              </a:rPr>
              <a:t>Los datos de investigación importan: gestiona, comparte, publica y reutiliza</a:t>
            </a:r>
            <a:endParaRPr lang="es-ES" sz="4400" b="1" i="0">
              <a:solidFill>
                <a:srgbClr val="444444"/>
              </a:solidFill>
              <a:effectLst/>
              <a:latin typeface="Open Sans" panose="020B0606030504020204" pitchFamily="34" charset="0"/>
            </a:endParaRPr>
          </a:p>
          <a:p>
            <a:pPr algn="just" fontAlgn="base">
              <a:spcAft>
                <a:spcPts val="1200"/>
              </a:spcAft>
            </a:pPr>
            <a:endParaRPr lang="es-ES" sz="4400" b="0" i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algn="just" fontAlgn="base">
              <a:spcAft>
                <a:spcPts val="1200"/>
              </a:spcAft>
            </a:pPr>
            <a:r>
              <a:rPr lang="es-ES" sz="4400" b="0" i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Se destaca el valor de gestionar, compartir, publicar y reutilizar los datos de investigación, así como la importancia de cumplir los principios FAIR. Además, se recuerda el papel de las bibliotecas como servicios de soporte y asesoramiento para el personal investigador. REBIUN 2023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E799050-83AC-26D7-8D12-58621C2146A5}"/>
              </a:ext>
            </a:extLst>
          </p:cNvPr>
          <p:cNvSpPr txBox="1"/>
          <p:nvPr/>
        </p:nvSpPr>
        <p:spPr>
          <a:xfrm>
            <a:off x="1063690" y="442775"/>
            <a:ext cx="1465255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CONCLUSIÓN</a:t>
            </a:r>
          </a:p>
          <a:p>
            <a:pPr>
              <a:spcAft>
                <a:spcPts val="600"/>
              </a:spcAft>
            </a:pPr>
            <a:r>
              <a:rPr lang="es-ES" sz="4000" b="1">
                <a:solidFill>
                  <a:srgbClr val="FF0000"/>
                </a:solidFill>
                <a:latin typeface="IBM Plex Sans" panose="020B0503050203000203" pitchFamily="34" charset="0"/>
              </a:rPr>
              <a:t>	</a:t>
            </a:r>
            <a:r>
              <a:rPr lang="es-E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23890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B0A9AD-02F5-349C-9990-68E33FE59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94053-29EE-85A4-5F41-1034D08A9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076" y="1078158"/>
            <a:ext cx="17338201" cy="5826951"/>
          </a:xfrm>
        </p:spPr>
        <p:txBody>
          <a:bodyPr anchor="t" anchorCtr="0">
            <a:noAutofit/>
          </a:bodyPr>
          <a:lstStyle/>
          <a:p>
            <a:pPr algn="l">
              <a:lnSpc>
                <a:spcPts val="9200"/>
              </a:lnSpc>
            </a:pPr>
            <a: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  <a:t>Tema 2</a:t>
            </a:r>
            <a:b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</a:br>
            <a:b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</a:br>
            <a: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  <a:t>Planes de gestión de datos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168D1A71-2767-3188-1B49-529BA1717440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701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A104B3A9-191A-2727-5A93-1565FAEB4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38" y="11832440"/>
            <a:ext cx="4876800" cy="13843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C0A4341A-A7FA-0D91-9952-BFCC8F5B5D33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370"/>
              </a:lnSpc>
            </a:pPr>
            <a:r>
              <a:rPr lang="es-ES" sz="2370">
                <a:solidFill>
                  <a:srgbClr val="EEE9E2"/>
                </a:solidFill>
                <a:latin typeface="IBM Plex Sans Medium" panose="020B0503050203000203" pitchFamily="34" charset="0"/>
              </a:rPr>
              <a:t>Biblioteca Universitaria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4A71E826-6023-85FD-0E30-FF90842CEEBA}"/>
              </a:ext>
            </a:extLst>
          </p:cNvPr>
          <p:cNvSpPr txBox="1">
            <a:spLocks/>
          </p:cNvSpPr>
          <p:nvPr/>
        </p:nvSpPr>
        <p:spPr>
          <a:xfrm>
            <a:off x="18624225" y="1078158"/>
            <a:ext cx="5257801" cy="10440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ES" sz="2800">
                <a:solidFill>
                  <a:srgbClr val="F42100"/>
                </a:solidFill>
                <a:latin typeface="IBM Plex Sans" panose="020F0502020204030204" pitchFamily="34" charset="0"/>
              </a:rPr>
              <a:t>María Ángeles Molina </a:t>
            </a:r>
            <a:r>
              <a:rPr lang="es-ES" sz="2800" err="1">
                <a:solidFill>
                  <a:srgbClr val="F42100"/>
                </a:solidFill>
                <a:latin typeface="IBM Plex Sans" panose="020F0502020204030204" pitchFamily="34" charset="0"/>
              </a:rPr>
              <a:t>Micol</a:t>
            </a:r>
            <a:endParaRPr lang="es-ES" sz="2800">
              <a:solidFill>
                <a:srgbClr val="F42100"/>
              </a:solidFill>
              <a:latin typeface="IBM Plex Sans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s-ES" sz="2800">
                <a:solidFill>
                  <a:srgbClr val="F42100"/>
                </a:solidFill>
                <a:latin typeface="IBM Plex Sans" panose="020F0502020204030204" pitchFamily="34" charset="0"/>
              </a:rPr>
              <a:t>Susana Sánchez Almarcha</a:t>
            </a:r>
          </a:p>
        </p:txBody>
      </p:sp>
      <p:pic>
        <p:nvPicPr>
          <p:cNvPr id="4" name="Imagen 3" descr="Imagen que contiene persona, interior, tabla, computer&#10;&#10;Descripción generada automáticamente">
            <a:extLst>
              <a:ext uri="{FF2B5EF4-FFF2-40B4-BE49-F238E27FC236}">
                <a16:creationId xmlns:a16="http://schemas.microsoft.com/office/drawing/2014/main" id="{055E1372-EA9E-2E03-048E-0FF913583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45" y="6710946"/>
            <a:ext cx="66008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66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3CAB4-5816-2E5C-02EF-F2E3FA5BD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11764E3-B826-CBB4-FD33-C118BAB458A1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22C3C874-9371-19E2-248C-5D1441A31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34902D5-DFDF-17A2-928B-98AE3DF86FFE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F2EA46-A6FC-99FC-FC41-F49B5648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A19CF9-BEBD-DF3C-C2CB-D2A610BFCB0E}"/>
              </a:ext>
            </a:extLst>
          </p:cNvPr>
          <p:cNvSpPr txBox="1"/>
          <p:nvPr/>
        </p:nvSpPr>
        <p:spPr>
          <a:xfrm>
            <a:off x="3583248" y="1885825"/>
            <a:ext cx="18071277" cy="807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</a:t>
            </a: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Qué es un PGD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1.1. Definiciones y elementos clave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1.2. Cómo elaborar un PGD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2.</a:t>
            </a: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Agencias de financiación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2.1. Directrices a nivel nacional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2.2. Directrices a nivel europeo</a:t>
            </a: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3.	Recursos y herramientas para un PGD	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s-E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3.1. Herramientas para la realización de un PGD</a:t>
            </a:r>
          </a:p>
          <a:p>
            <a:pPr marR="0" lvl="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			3.2. Recursos para planes de Gestión de datos</a:t>
            </a:r>
            <a:r>
              <a:rPr lang="es-ES" sz="4400">
                <a:solidFill>
                  <a:schemeClr val="bg1">
                    <a:lumMod val="50000"/>
                  </a:schemeClr>
                </a:solidFill>
                <a:latin typeface="IBM Plex Sans" panose="020B0503050203000203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79238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3CAB4-5816-2E5C-02EF-F2E3FA5BD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11764E3-B826-CBB4-FD33-C118BAB458A1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22C3C874-9371-19E2-248C-5D1441A31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34902D5-DFDF-17A2-928B-98AE3DF86FFE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F2EA46-A6FC-99FC-FC41-F49B5648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5A2C2F0-019B-C9DF-A9F6-A476F55E5B57}"/>
              </a:ext>
            </a:extLst>
          </p:cNvPr>
          <p:cNvSpPr txBox="1"/>
          <p:nvPr/>
        </p:nvSpPr>
        <p:spPr>
          <a:xfrm>
            <a:off x="2313992" y="2535238"/>
            <a:ext cx="19463657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Documento</a:t>
            </a: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 clave que establece cómo se gestionarán los datos a lo largo de su ciclo de vida. </a:t>
            </a:r>
          </a:p>
          <a:p>
            <a:endParaRPr lang="es-ES" sz="4400">
              <a:solidFill>
                <a:schemeClr val="tx1">
                  <a:lumMod val="65000"/>
                  <a:lumOff val="35000"/>
                </a:schemeClr>
              </a:solidFill>
              <a:latin typeface="IBM Plex Sans" panose="020B0503050203000203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Sus objetivos principales son: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Asegurar la calidad y accesibilidad de los datos.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Garantizar el cumplimiento con las normativas de privacidad y protección de datos.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Promover el acceso y la reutilización de los datos cuando sea apropiado.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4400">
                <a:solidFill>
                  <a:schemeClr val="tx1">
                    <a:lumMod val="65000"/>
                    <a:lumOff val="35000"/>
                  </a:schemeClr>
                </a:solidFill>
                <a:latin typeface="IBM Plex Sans" panose="020B0503050203000203" pitchFamily="34" charset="0"/>
              </a:rPr>
              <a:t>Detallar cómo los datos se almacenarán y se respaldarán a lo largo del tiempo.</a:t>
            </a:r>
          </a:p>
          <a:p>
            <a:endParaRPr lang="es-ES" sz="4400">
              <a:solidFill>
                <a:prstClr val="black"/>
              </a:solidFill>
              <a:latin typeface="IBM Plex Sans" panose="020B0503050203000203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1508DF-17CC-EFF4-0DCB-FF7B3DD03301}"/>
              </a:ext>
            </a:extLst>
          </p:cNvPr>
          <p:cNvSpPr txBox="1"/>
          <p:nvPr/>
        </p:nvSpPr>
        <p:spPr>
          <a:xfrm>
            <a:off x="2313992" y="867183"/>
            <a:ext cx="13182682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Qué es un PGD. Definiciones y elementos clave</a:t>
            </a:r>
          </a:p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121684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4316DC-777E-BDA6-7C3A-E2E61E0A4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532BE0D-1CB0-75B0-3812-763D3C8A285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20C504A-BFBB-7CBE-87BD-C733C09A9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2CD79-8DA9-72F5-657C-B24F894A973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BA761C-3AE0-D9F7-BF62-3E8C0EE7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731E3531-7961-60D3-051E-0D4619BF4A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23"/>
          <a:stretch/>
        </p:blipFill>
        <p:spPr>
          <a:xfrm>
            <a:off x="10039739" y="190865"/>
            <a:ext cx="11641502" cy="11601086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21E3B8C-41A7-E971-2708-AF5AA907C31D}"/>
              </a:ext>
            </a:extLst>
          </p:cNvPr>
          <p:cNvSpPr txBox="1"/>
          <p:nvPr/>
        </p:nvSpPr>
        <p:spPr>
          <a:xfrm>
            <a:off x="1380931" y="5865506"/>
            <a:ext cx="746138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Calibri"/>
                <a:cs typeface="Calibri"/>
              </a:rPr>
              <a:t>Información clave</a:t>
            </a:r>
            <a:endParaRPr lang="es-ES" sz="6000" b="1">
              <a:solidFill>
                <a:schemeClr val="bg2">
                  <a:lumMod val="50000"/>
                </a:schemeClr>
              </a:solidFill>
              <a:latin typeface="Bookman Old Style"/>
              <a:cs typeface="Calibri"/>
            </a:endParaRPr>
          </a:p>
          <a:p>
            <a:endParaRPr lang="es-ES" sz="4800" b="1">
              <a:latin typeface="Arial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2960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95A23B-2D10-ABCF-15C0-3304338E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EB495BE-64A3-9B99-6975-B6FBBB9E953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BCA06FA-9029-D30A-8907-078A10534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1513740-D52B-B02D-D6DF-B31F38EC6425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A27E49-2CEA-B37B-9249-9171C10B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4618940-5FCE-ED71-1721-BE34D5163B46}"/>
              </a:ext>
            </a:extLst>
          </p:cNvPr>
          <p:cNvSpPr txBox="1"/>
          <p:nvPr/>
        </p:nvSpPr>
        <p:spPr>
          <a:xfrm>
            <a:off x="12572644" y="2456054"/>
            <a:ext cx="10635537" cy="7479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 administrativos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Descripción de los Datos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 FAIR</a:t>
            </a:r>
            <a:endParaRPr lang="es-ES" sz="440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Responsabilidades y recursos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Seguridad de los datos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114550" lvl="3" indent="-742950" algn="just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ES" sz="44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Aspectos éticos y legales</a:t>
            </a:r>
            <a:endParaRPr lang="es-ES" sz="44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endParaRPr lang="es-ES" sz="18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5ECBD79-0D5D-9589-BCE8-1275CD9A01B9}"/>
              </a:ext>
            </a:extLst>
          </p:cNvPr>
          <p:cNvSpPr txBox="1"/>
          <p:nvPr/>
        </p:nvSpPr>
        <p:spPr>
          <a:xfrm>
            <a:off x="3435219" y="5765046"/>
            <a:ext cx="746138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6000" b="1">
                <a:solidFill>
                  <a:schemeClr val="bg2">
                    <a:lumMod val="50000"/>
                  </a:schemeClr>
                </a:solidFill>
                <a:latin typeface="Bookman Old Style"/>
                <a:ea typeface="Calibri"/>
                <a:cs typeface="Calibri"/>
              </a:rPr>
              <a:t>Secciones PGD</a:t>
            </a:r>
            <a:endParaRPr lang="es-ES" sz="6000" b="1">
              <a:solidFill>
                <a:schemeClr val="bg2">
                  <a:lumMod val="50000"/>
                </a:schemeClr>
              </a:solidFill>
              <a:latin typeface="Bookman Old Style"/>
              <a:cs typeface="Calibri"/>
            </a:endParaRPr>
          </a:p>
          <a:p>
            <a:endParaRPr lang="es-ES" sz="4800" b="1">
              <a:latin typeface="Arial"/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AF2385-ED10-A1F0-F07F-FC3D98501660}"/>
              </a:ext>
            </a:extLst>
          </p:cNvPr>
          <p:cNvSpPr txBox="1"/>
          <p:nvPr/>
        </p:nvSpPr>
        <p:spPr>
          <a:xfrm>
            <a:off x="3414781" y="498500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1.2. Cómo elaborar un PGD</a:t>
            </a:r>
            <a:r>
              <a:rPr lang="es-E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31720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34E973-63D5-5CA0-C3BB-3041B6482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5525FBA2-7672-0ED0-602B-E53A4A628FF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2366DA3-02A7-056D-E59C-F304E034E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B631A8C-619B-18A5-1A95-853A0876F041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042FD3-3A32-EB94-972E-53F2862D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398C578-206A-C04D-B8BB-38C7671C9D9E}"/>
              </a:ext>
            </a:extLst>
          </p:cNvPr>
          <p:cNvSpPr txBox="1"/>
          <p:nvPr/>
        </p:nvSpPr>
        <p:spPr>
          <a:xfrm>
            <a:off x="1888212" y="1084239"/>
            <a:ext cx="20561241" cy="843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latin typeface="IBM Plex Sans" panose="020B0503050203000203" pitchFamily="34" charset="0"/>
              </a:rPr>
              <a:t>Consejos para la redacción de un PGD:</a:t>
            </a:r>
          </a:p>
          <a:p>
            <a:endParaRPr lang="es-ES" sz="4400">
              <a:latin typeface="IBM Plex Sans" panose="020B0503050203000203" pitchFamily="34" charset="0"/>
            </a:endParaRP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Precisión</a:t>
            </a:r>
            <a:r>
              <a:rPr lang="es-ES" sz="4400">
                <a:latin typeface="IBM Plex Sans" panose="020B0503050203000203" pitchFamily="34" charset="0"/>
              </a:rPr>
              <a:t>: no más de 10.000 caracteres.</a:t>
            </a: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Claridad y detalle: </a:t>
            </a:r>
            <a:r>
              <a:rPr lang="es-ES" sz="4400">
                <a:latin typeface="IBM Plex Sans" panose="020B0503050203000203" pitchFamily="34" charset="0"/>
              </a:rPr>
              <a:t>para que cualquier miembro del equipo o interesado pueda comprender las políticas y prácticas asociadas a los datos.</a:t>
            </a: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Adaptación continua: </a:t>
            </a:r>
            <a:r>
              <a:rPr lang="es-ES" sz="4400">
                <a:latin typeface="IBM Plex Sans" panose="020B0503050203000203" pitchFamily="34" charset="0"/>
              </a:rPr>
              <a:t>debe ser flexible y revisable a lo largo del proyecto. </a:t>
            </a:r>
          </a:p>
          <a:p>
            <a:pPr marL="1485900" lvl="2" indent="-5715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" sz="4400" b="1">
                <a:latin typeface="IBM Plex Sans" panose="020B0503050203000203" pitchFamily="34" charset="0"/>
              </a:rPr>
              <a:t>Herramientas y plantillas: </a:t>
            </a:r>
            <a:r>
              <a:rPr lang="es-ES" sz="4400">
                <a:latin typeface="IBM Plex Sans" panose="020B0503050203000203" pitchFamily="34" charset="0"/>
              </a:rPr>
              <a:t>Utiliza herramientas y plantillas específicas para PGD como las que ofrecen instituciones financiadoras.</a:t>
            </a: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081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73B6B1-BCC5-29F5-7CC5-A21FAACA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C155850-2257-7A45-0510-8196DD7D111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1E08FA3B-27ED-FBFD-B8AE-CBB8C6FFE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9CE08AA-9CBD-280F-4F8D-0DF829873963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74AE2E-A1BA-E23D-3F4A-BE82F2F6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C3D4A3-27C0-CE4D-8127-10CE16468C9A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Agencias de financiación	</a:t>
            </a:r>
          </a:p>
        </p:txBody>
      </p:sp>
      <p:pic>
        <p:nvPicPr>
          <p:cNvPr id="7" name="Imagen 6">
            <a:hlinkClick r:id="rId4"/>
            <a:extLst>
              <a:ext uri="{FF2B5EF4-FFF2-40B4-BE49-F238E27FC236}">
                <a16:creationId xmlns:a16="http://schemas.microsoft.com/office/drawing/2014/main" id="{A4E0D483-D376-60F2-DA43-9AF32EDBE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7517" y="1150661"/>
            <a:ext cx="15059607" cy="1063650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FE02D17-991C-FBA6-9869-5E9795DF0C55}"/>
              </a:ext>
            </a:extLst>
          </p:cNvPr>
          <p:cNvSpPr/>
          <p:nvPr/>
        </p:nvSpPr>
        <p:spPr>
          <a:xfrm>
            <a:off x="17945899" y="6025289"/>
            <a:ext cx="5116016" cy="10636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Sherpa Juliet</a:t>
            </a:r>
          </a:p>
        </p:txBody>
      </p:sp>
    </p:spTree>
    <p:extLst>
      <p:ext uri="{BB962C8B-B14F-4D97-AF65-F5344CB8AC3E}">
        <p14:creationId xmlns:p14="http://schemas.microsoft.com/office/powerpoint/2010/main" val="4190445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37DFC8-E684-36C5-E25A-DA94A13EF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06837B1-9BBF-63A1-95CF-3C41EEE1AEF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1A74B49-E7BB-5534-BBB9-A224EDABD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30EA4AD-E956-CA2D-64F9-2F27206D4988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4CBDA-454A-845E-B208-2B534223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BA16043-1D93-B2D5-6A57-35E791A5D50D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2.1. Directrices a nivel nacional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154A3C9-74B6-1326-7703-F4E802168FCA}"/>
              </a:ext>
            </a:extLst>
          </p:cNvPr>
          <p:cNvSpPr txBox="1"/>
          <p:nvPr/>
        </p:nvSpPr>
        <p:spPr>
          <a:xfrm>
            <a:off x="1959428" y="1828800"/>
            <a:ext cx="204635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Ley </a:t>
            </a:r>
            <a:r>
              <a:rPr lang="es-ES" sz="4400" b="1">
                <a:solidFill>
                  <a:srgbClr val="00000A"/>
                </a:solidFill>
                <a:latin typeface="IBM Plex Sans" panose="020B0503050203000203" pitchFamily="34" charset="0"/>
              </a:rPr>
              <a:t>17/2022,</a:t>
            </a:r>
            <a:r>
              <a:rPr lang="es-ES" sz="44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de 5 de septiembre, por la que se modifica la Ley 14/2011, de 1 de junio, de la Ciencia, la Tecnología y la Innovación.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B1DA520-3CD2-C986-E1B7-595B4FD8D473}"/>
              </a:ext>
            </a:extLst>
          </p:cNvPr>
          <p:cNvSpPr txBox="1"/>
          <p:nvPr/>
        </p:nvSpPr>
        <p:spPr>
          <a:xfrm>
            <a:off x="821093" y="3801507"/>
            <a:ext cx="20642155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r>
              <a:rPr lang="es-ES" sz="36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PUBLICACIONES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                 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depositar una copia de la versión final aceptada para publicación, de forma simultánea a la fecha de publicación</a:t>
            </a:r>
          </a:p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just">
              <a:lnSpc>
                <a:spcPct val="150000"/>
              </a:lnSpc>
              <a:spcAft>
                <a:spcPts val="3000"/>
              </a:spcAft>
            </a:pPr>
            <a:r>
              <a:rPr lang="es-ES" sz="3600" b="1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 				depositar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los datos asociados a las mismas en repositorios institucionales o temáticos de acceso abierto, de forma simultánea a la fecha de publicación. 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facilitar el libre acceso y gestión de los datos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desarrollar infraestructuras y plataformas abiertas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fomentar la publicación de los resultados científicos en acceso abierto</a:t>
            </a:r>
          </a:p>
          <a:p>
            <a:pPr marL="5398770" lvl="8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articipación abierta de la sociedad civil en los procesos científicos.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2C115C77-4592-F37F-4DC9-45CD4B0FC5A7}"/>
              </a:ext>
            </a:extLst>
          </p:cNvPr>
          <p:cNvSpPr/>
          <p:nvPr/>
        </p:nvSpPr>
        <p:spPr>
          <a:xfrm>
            <a:off x="5926138" y="3939688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160C7726-BEBC-AE6F-10D7-6A68CB77B5D1}"/>
              </a:ext>
            </a:extLst>
          </p:cNvPr>
          <p:cNvSpPr/>
          <p:nvPr/>
        </p:nvSpPr>
        <p:spPr>
          <a:xfrm>
            <a:off x="3865984" y="6708112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3516A08-345E-0A7B-C0EA-3EE31F65E212}"/>
              </a:ext>
            </a:extLst>
          </p:cNvPr>
          <p:cNvSpPr/>
          <p:nvPr/>
        </p:nvSpPr>
        <p:spPr>
          <a:xfrm>
            <a:off x="2335763" y="9614717"/>
            <a:ext cx="3060441" cy="80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>
                <a:latin typeface="IBM Plex Sans" panose="020B0503050203000203" pitchFamily="34" charset="0"/>
              </a:rPr>
              <a:t>INICIATIVAS</a:t>
            </a:r>
          </a:p>
        </p:txBody>
      </p:sp>
    </p:spTree>
    <p:extLst>
      <p:ext uri="{BB962C8B-B14F-4D97-AF65-F5344CB8AC3E}">
        <p14:creationId xmlns:p14="http://schemas.microsoft.com/office/powerpoint/2010/main" val="1264212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BF987F-010E-B8DE-D385-36D948546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082CD8B-2EC6-7213-5D5D-9EAEFE412A3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749898D-3CE2-E14D-8349-38EF288CB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29F7E60-3E60-D80B-3E0D-CEE77B9EF6F3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E4B78F-19C5-B774-DD2F-DAB6D783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9366FC-F008-0CC6-29AA-26A32E2C1D8D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2.1. Directrices a nivel nacional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7782C6-C83D-D78B-F823-779B054A12BF}"/>
              </a:ext>
            </a:extLst>
          </p:cNvPr>
          <p:cNvSpPr txBox="1"/>
          <p:nvPr/>
        </p:nvSpPr>
        <p:spPr>
          <a:xfrm>
            <a:off x="1959428" y="1828800"/>
            <a:ext cx="2046355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Plan Estatal de Investigación Científica, Técnica y de Innovación 2024-2027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FBAD03-1BFA-6BA1-23C8-DA026261E9F4}"/>
              </a:ext>
            </a:extLst>
          </p:cNvPr>
          <p:cNvSpPr txBox="1"/>
          <p:nvPr/>
        </p:nvSpPr>
        <p:spPr>
          <a:xfrm>
            <a:off x="850607" y="2961680"/>
            <a:ext cx="21572376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r>
              <a:rPr lang="es-ES" sz="36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PUBLICACIONES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             depositar las publicaciones de resultados de investigación financiada con fondos públicos en formato digital en repositorios abiertos</a:t>
            </a:r>
          </a:p>
          <a:p>
            <a:pPr marL="1169670" algn="just">
              <a:spcAft>
                <a:spcPts val="1200"/>
              </a:spcAft>
            </a:pP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 b="1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 				libre acceso y gestión de los datos generados por la investigación, de acuerdo con los principios internacionales FAIR</a:t>
            </a: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							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obligación 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 realizar un </a:t>
            </a:r>
            <a:r>
              <a:rPr lang="es-ES" sz="36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PGD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como parte integral de los proyectos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Apoyar la generación y el mantenimiento de infraestructuras digitales interoperables y facilitar su integración en la infraestructura europea EOSC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Facilitar el acceso y reutilización de datos públicos en abierto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Apoyar la creación, reconocimiento y promoción de los perfiles profesionales de apoyo a la gestión de datos de investigación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70195BDA-311A-E5DE-0B49-7133DBC8D4D5}"/>
              </a:ext>
            </a:extLst>
          </p:cNvPr>
          <p:cNvSpPr/>
          <p:nvPr/>
        </p:nvSpPr>
        <p:spPr>
          <a:xfrm>
            <a:off x="5761232" y="3120884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414CFA34-6B1D-01EA-9A6A-93E371B94B0E}"/>
              </a:ext>
            </a:extLst>
          </p:cNvPr>
          <p:cNvSpPr/>
          <p:nvPr/>
        </p:nvSpPr>
        <p:spPr>
          <a:xfrm>
            <a:off x="3942229" y="5514266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A4437B7-E5DB-9DFC-4636-0204991F2B0F}"/>
              </a:ext>
            </a:extLst>
          </p:cNvPr>
          <p:cNvSpPr/>
          <p:nvPr/>
        </p:nvSpPr>
        <p:spPr>
          <a:xfrm>
            <a:off x="1586206" y="9545532"/>
            <a:ext cx="3580879" cy="80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>
                <a:latin typeface="IBM Plex Sans" panose="020B0503050203000203" pitchFamily="34" charset="0"/>
              </a:rPr>
              <a:t>COMPROMISOS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41C33FF2-55BB-53C0-7867-580830CE809F}"/>
              </a:ext>
            </a:extLst>
          </p:cNvPr>
          <p:cNvSpPr/>
          <p:nvPr/>
        </p:nvSpPr>
        <p:spPr>
          <a:xfrm>
            <a:off x="3942229" y="7399623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075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DA1A00-CE13-F1E1-C265-E090274A9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96E0C68-8E44-B092-F2ED-88C3F16A9DC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621A2B9-6D4E-8B63-197D-3BC003AE6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4B2F308-2DA2-9C24-24CD-546B7586C9CC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84E9DE-09CE-6737-F327-415F5AE6E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F3022D-0162-8137-939F-B691E14BC623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2.2. Directrices a nivel europeo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8DD1C64-3BF3-A218-E184-79725CBC0359}"/>
              </a:ext>
            </a:extLst>
          </p:cNvPr>
          <p:cNvSpPr txBox="1"/>
          <p:nvPr/>
        </p:nvSpPr>
        <p:spPr>
          <a:xfrm>
            <a:off x="1959427" y="1532822"/>
            <a:ext cx="2046355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Horizonte Europa (</a:t>
            </a:r>
            <a:r>
              <a:rPr lang="es-ES" sz="4400" b="1" err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Horizon</a:t>
            </a:r>
            <a:r>
              <a:rPr lang="es-ES" sz="44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</a:t>
            </a:r>
            <a:r>
              <a:rPr lang="es-ES" sz="4400" b="1" err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Europe</a:t>
            </a:r>
            <a:r>
              <a:rPr lang="es-ES" sz="4400" b="1">
                <a:solidFill>
                  <a:srgbClr val="00000A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) 2021-2027</a:t>
            </a:r>
            <a:endParaRPr lang="es-ES" sz="4400">
              <a:solidFill>
                <a:srgbClr val="00000A"/>
              </a:solidFill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24F6AE-72F2-8BBF-CDC7-A7B71111EF96}"/>
              </a:ext>
            </a:extLst>
          </p:cNvPr>
          <p:cNvSpPr txBox="1"/>
          <p:nvPr/>
        </p:nvSpPr>
        <p:spPr>
          <a:xfrm>
            <a:off x="850606" y="2345477"/>
            <a:ext cx="21572376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9670" algn="just">
              <a:lnSpc>
                <a:spcPct val="150000"/>
              </a:lnSpc>
              <a:spcAft>
                <a:spcPts val="1200"/>
              </a:spcAft>
            </a:pPr>
            <a:r>
              <a:rPr lang="es-ES" sz="36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PUBLICACIONES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         A</a:t>
            </a:r>
            <a:r>
              <a:rPr lang="es-ES" sz="3600">
                <a:latin typeface="IBM Plex Sans" panose="020B0503050203000203" pitchFamily="34" charset="0"/>
              </a:rPr>
              <a:t>cceso abierto obligatorio e inmediato a las publicaciones 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través de repositorios, bajo una licencia Creative </a:t>
            </a:r>
            <a:r>
              <a:rPr lang="es-ES" sz="3600" err="1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Commons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(CC BY) o una licencia equivalente.</a:t>
            </a:r>
          </a:p>
          <a:p>
            <a:pPr marL="1169670" algn="just">
              <a:spcAft>
                <a:spcPts val="600"/>
              </a:spcAft>
            </a:pP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 b="1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DATOS</a:t>
            </a: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 				Intercambio de datos según el principio «tan abierto como sea posible y tan cerrado como sea  necesario»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							</a:t>
            </a:r>
          </a:p>
          <a:p>
            <a:pPr marL="1169670" algn="just">
              <a:lnSpc>
                <a:spcPct val="150000"/>
              </a:lnSpc>
              <a:spcAft>
                <a:spcPts val="1800"/>
              </a:spcAft>
            </a:pPr>
            <a:r>
              <a:rPr lang="es-ES" sz="360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								Obligación 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de realizar un </a:t>
            </a:r>
            <a:r>
              <a:rPr lang="es-ES" sz="36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PGD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Apoyo específico a medidas relativas a la política de ciencia abierta.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Plataforma de publicación Open </a:t>
            </a:r>
            <a:r>
              <a:rPr lang="es-ES" sz="36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Research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s-ES" sz="36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Europe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.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Integración de las prácticas de ciencia abierta para mejorar la calidad y la eficiencia de la </a:t>
            </a:r>
            <a:r>
              <a:rPr lang="es-ES" sz="36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I+i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y el compromiso activo de la sociedad.</a:t>
            </a:r>
          </a:p>
          <a:p>
            <a:pPr marL="4941570" lvl="7" indent="-5715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3600"/>
              <a:t>Adhesión a las prácticas de ciencia abierta, como la participación de los ciudadanos, o el uso de la Nube Europea de la Ciencia Abierta.</a:t>
            </a:r>
            <a:endParaRPr lang="es-ES" sz="360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CB2947AA-2F0D-CFE6-D1CB-EB06F9A93D67}"/>
              </a:ext>
            </a:extLst>
          </p:cNvPr>
          <p:cNvSpPr/>
          <p:nvPr/>
        </p:nvSpPr>
        <p:spPr>
          <a:xfrm>
            <a:off x="5871498" y="2385164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EE8C9A7-804F-9508-30C7-5DBA5D381FE7}"/>
              </a:ext>
            </a:extLst>
          </p:cNvPr>
          <p:cNvSpPr/>
          <p:nvPr/>
        </p:nvSpPr>
        <p:spPr>
          <a:xfrm>
            <a:off x="3823102" y="4859229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09E990F-81BD-45C9-4947-1A7397A6C6FF}"/>
              </a:ext>
            </a:extLst>
          </p:cNvPr>
          <p:cNvSpPr/>
          <p:nvPr/>
        </p:nvSpPr>
        <p:spPr>
          <a:xfrm>
            <a:off x="1474238" y="8975971"/>
            <a:ext cx="3580879" cy="80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>
                <a:latin typeface="IBM Plex Sans" panose="020B0503050203000203" pitchFamily="34" charset="0"/>
              </a:rPr>
              <a:t>ACCIONES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32E3D4F2-C9AD-A981-D4D8-1C4737F041E0}"/>
              </a:ext>
            </a:extLst>
          </p:cNvPr>
          <p:cNvSpPr/>
          <p:nvPr/>
        </p:nvSpPr>
        <p:spPr>
          <a:xfrm>
            <a:off x="3914331" y="6752880"/>
            <a:ext cx="1404679" cy="8021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36723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621038-5069-A472-8005-F6A9C61BA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3F09AB52-8CC8-62E9-F4CF-89B256699A80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6E96EFFE-BCCF-DE19-C315-786B848EC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DC4B238-01EE-2F00-C6FC-DEAB6BC52398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B17293-8652-47ED-F2DD-848B59686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6557B9-249E-A347-633F-C1A07A714B4B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	3.1. Herramientas</a:t>
            </a:r>
          </a:p>
          <a:p>
            <a:pPr>
              <a:spcAft>
                <a:spcPts val="600"/>
              </a:spcAft>
            </a:pPr>
            <a:r>
              <a:rPr lang="es-ES"/>
              <a:t>	</a:t>
            </a:r>
          </a:p>
        </p:txBody>
      </p:sp>
      <p:pic>
        <p:nvPicPr>
          <p:cNvPr id="8" name="Imagen 7">
            <a:hlinkClick r:id="rId4"/>
            <a:extLst>
              <a:ext uri="{FF2B5EF4-FFF2-40B4-BE49-F238E27FC236}">
                <a16:creationId xmlns:a16="http://schemas.microsoft.com/office/drawing/2014/main" id="{C79CA330-866C-96A4-F308-1BF94A647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794" y="2724150"/>
            <a:ext cx="18030825" cy="82677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16A001A-8521-E55E-1036-96B617BBAA90}"/>
              </a:ext>
            </a:extLst>
          </p:cNvPr>
          <p:cNvSpPr/>
          <p:nvPr/>
        </p:nvSpPr>
        <p:spPr>
          <a:xfrm>
            <a:off x="15413685" y="569937"/>
            <a:ext cx="5116016" cy="1063690"/>
          </a:xfrm>
          <a:prstGeom prst="rect">
            <a:avLst/>
          </a:prstGeom>
          <a:solidFill>
            <a:srgbClr val="E59C3B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DMPONLINE</a:t>
            </a:r>
          </a:p>
        </p:txBody>
      </p:sp>
    </p:spTree>
    <p:extLst>
      <p:ext uri="{BB962C8B-B14F-4D97-AF65-F5344CB8AC3E}">
        <p14:creationId xmlns:p14="http://schemas.microsoft.com/office/powerpoint/2010/main" val="4236199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55B526-BA63-6389-D98B-30882445D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6FB1740-E2A1-3A41-206B-08ED25380E43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B635830-2E1A-BF82-378D-ACCE21FCF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81F0A17-A6FF-677A-CA19-1EE34C3B6B95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02FBC4-480F-285B-C2DD-0F9BA19B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36ADF2F-5926-3DBE-0167-E8E618608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226" y="2300418"/>
            <a:ext cx="20873231" cy="831371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A21767E-80AF-8F94-1581-C92D26502996}"/>
              </a:ext>
            </a:extLst>
          </p:cNvPr>
          <p:cNvSpPr/>
          <p:nvPr/>
        </p:nvSpPr>
        <p:spPr>
          <a:xfrm>
            <a:off x="8956901" y="589028"/>
            <a:ext cx="5116016" cy="1063690"/>
          </a:xfrm>
          <a:prstGeom prst="rect">
            <a:avLst/>
          </a:prstGeom>
          <a:solidFill>
            <a:srgbClr val="E59C3B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DMPONLINE</a:t>
            </a:r>
          </a:p>
        </p:txBody>
      </p:sp>
    </p:spTree>
    <p:extLst>
      <p:ext uri="{BB962C8B-B14F-4D97-AF65-F5344CB8AC3E}">
        <p14:creationId xmlns:p14="http://schemas.microsoft.com/office/powerpoint/2010/main" val="3410471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72A194-7E48-685D-2BAA-E2BA8F48E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B90F2C6-BDFA-C77E-D57F-00D25EFED3A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76464EA-44CC-4AEE-C7CA-AAA20579F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944A17C-1BEC-8631-F59A-F8CAE13A470C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7BC16D-D2E3-2AB4-C1C0-16439582B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0E409B-21BA-F67D-A4AC-01A8FBE11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296" y="2920467"/>
            <a:ext cx="15769820" cy="787377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F7E2A2E-352A-1B05-ED90-ACA49DEAE33A}"/>
              </a:ext>
            </a:extLst>
          </p:cNvPr>
          <p:cNvSpPr/>
          <p:nvPr/>
        </p:nvSpPr>
        <p:spPr>
          <a:xfrm>
            <a:off x="8975562" y="668338"/>
            <a:ext cx="5116016" cy="1063690"/>
          </a:xfrm>
          <a:prstGeom prst="rect">
            <a:avLst/>
          </a:prstGeom>
          <a:solidFill>
            <a:srgbClr val="E59C3B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DMPONLINE</a:t>
            </a:r>
          </a:p>
        </p:txBody>
      </p:sp>
    </p:spTree>
    <p:extLst>
      <p:ext uri="{BB962C8B-B14F-4D97-AF65-F5344CB8AC3E}">
        <p14:creationId xmlns:p14="http://schemas.microsoft.com/office/powerpoint/2010/main" val="3822685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53B73D-5F29-9FFF-390D-10D613EA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B0C3B70-E763-46E9-73DA-87766E0FA4B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7C2F1FF-897C-DBE0-A120-78BE1D061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46827DD-BD5D-EB0D-FA5E-51AE54EA84EC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32270E-0FF9-DC9E-D420-CDC0B3E9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66A1D8E-673A-26AF-246D-DB6CFFFC7CDF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1B6B63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ARGOS</a:t>
            </a:r>
          </a:p>
        </p:txBody>
      </p:sp>
      <p:pic>
        <p:nvPicPr>
          <p:cNvPr id="9" name="Imagen 8">
            <a:hlinkClick r:id="rId4"/>
            <a:extLst>
              <a:ext uri="{FF2B5EF4-FFF2-40B4-BE49-F238E27FC236}">
                <a16:creationId xmlns:a16="http://schemas.microsoft.com/office/drawing/2014/main" id="{E0FC4BCC-C0E8-4DC9-242D-B0D6D6EB2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829" y="2643738"/>
            <a:ext cx="15126000" cy="746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04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F1F86F-D0C1-8757-58E9-AD82A9C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5CC14B79-6717-04C5-2E7F-A9E55AD14F6D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B36EB64-69C1-3744-98DF-2EEFD5C8D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FA25FE8-CD01-CE47-6A13-AF7E88A2C60B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3507BC-74DC-856D-9C14-0EE4BD37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07464C6-22E1-9E5B-2BE6-3E7B6DD65EDF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1B6B63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ARGOS</a:t>
            </a:r>
          </a:p>
        </p:txBody>
      </p:sp>
      <p:pic>
        <p:nvPicPr>
          <p:cNvPr id="7" name="Imagen 6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DE1D759A-A96A-250F-2758-88F58FB5A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551" y="2925216"/>
            <a:ext cx="15276445" cy="673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88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87733C-0828-859B-9F60-53D57A759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26EAC87-E9C2-64A4-C56A-8A4B5A48CD2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0C2FEDB-A4B0-7971-3B03-E63ADD256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6E89D36-B5C9-7553-9F87-CBA955218875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FE724C-5F1A-0425-D551-9A20E3223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154CF7-9F11-E6EF-2679-8D6B751E8ECE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1B6B63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ARGOS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EFEBA3-6141-3863-4735-7517200F3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640" y="2350034"/>
            <a:ext cx="13385039" cy="1004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24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92D7B1-9A6A-4819-27E1-F5E5614CA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BA441E7-CBAA-BF0A-83A5-8B18BD4ED86A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FF029E7-7BBE-D1EA-4674-608B6C039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CA9821B-89B5-AA5C-178F-D775AA0E94BA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EFAFF6F-862E-64F5-1338-1903C10E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F7BEF33-8180-BF95-7F80-0857F4F0DE29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PGDONLINE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C374B6-9D14-9DDC-A46E-73374C89C0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11"/>
          <a:stretch/>
        </p:blipFill>
        <p:spPr>
          <a:xfrm>
            <a:off x="2427306" y="2245761"/>
            <a:ext cx="19527799" cy="92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389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9E3DAC-58C5-0219-7EF8-8B013B5CD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12B1B2E-0F79-2A91-6216-1190EC842B94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59D3418-85DB-44CE-BD5B-1CA5C5011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8AAFBD52-8726-864D-BF09-34ABAA90C987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4762C1-C681-5FB8-9409-DFE0F2666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535E53F-EEA3-3319-D0E4-008EAAF4DE4B}"/>
              </a:ext>
            </a:extLst>
          </p:cNvPr>
          <p:cNvSpPr/>
          <p:nvPr/>
        </p:nvSpPr>
        <p:spPr>
          <a:xfrm>
            <a:off x="9345067" y="664872"/>
            <a:ext cx="5116016" cy="106369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/>
              <a:t>PGDONLINE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A116A9-0085-92C8-7D64-E13D18C3D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319" y="2700337"/>
            <a:ext cx="18011775" cy="831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07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A61BBE-7748-7688-1704-016B09495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CBDF7EB-BD23-E83E-F9E7-9536EB45EF54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EC0823DE-897F-6762-2136-436B2D4DD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09B979C0-5AEF-C364-660C-01E3685BE7FA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7FE082-58C2-122F-B514-1E7914661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3242A5-B364-C085-2292-25C7A69EBAEC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3.2 Recursos para PGD	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AFBE76F-5C2A-AB5A-B45B-C0C04C9DCCC0}"/>
              </a:ext>
            </a:extLst>
          </p:cNvPr>
          <p:cNvSpPr txBox="1"/>
          <p:nvPr/>
        </p:nvSpPr>
        <p:spPr>
          <a:xfrm>
            <a:off x="1237066" y="809954"/>
            <a:ext cx="22537334" cy="10164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lnSpc>
                <a:spcPct val="115000"/>
              </a:lnSpc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 </a:t>
            </a: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Recomendaciones para la gestión de datos de investigación dirigidas a investigadores.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CSIC 2019.</a:t>
            </a: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5"/>
              </a:rPr>
              <a:t>Preparación de Planes de Gestión de Datos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: Información de ayuda para la creación de un PGD, CSIC.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6"/>
              </a:rPr>
              <a:t>Herramientas para la elaboración de un Plan de Gestión de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Datos. Universidad Miguel Hernández.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Lista de control DCC (Digital </a:t>
            </a: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Curation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7"/>
              </a:rPr>
              <a:t> Centre) 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para un PGD.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8"/>
              </a:rPr>
              <a:t>How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8"/>
              </a:rPr>
              <a:t> </a:t>
            </a: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8"/>
              </a:rPr>
              <a:t>to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8"/>
              </a:rPr>
              <a:t> </a:t>
            </a:r>
            <a:r>
              <a:rPr lang="es-ES" sz="3600" u="sng" err="1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8"/>
              </a:rPr>
              <a:t>create</a:t>
            </a: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8"/>
              </a:rPr>
              <a:t> a Data Management Plan: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Información de ayuda de </a:t>
            </a:r>
            <a:r>
              <a:rPr lang="es-ES" sz="3600" err="1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OpenAire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 para la preparación del PGD</a:t>
            </a: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9"/>
              </a:rPr>
              <a:t>Guidelines on Fair Data Management</a:t>
            </a:r>
            <a:r>
              <a:rPr lang="en-GB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in Horizon 2020. 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Versión 3.0. 26 de julio 2016.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>
              <a:lnSpc>
                <a:spcPct val="150000"/>
              </a:lnSpc>
              <a:spcAft>
                <a:spcPts val="500"/>
              </a:spcAft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>
                <a:solidFill>
                  <a:srgbClr val="007F9D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  <a:hlinkClick r:id="rId10"/>
              </a:rPr>
              <a:t>¿Cómo se elabora un plan de gestión de datos?.</a:t>
            </a:r>
            <a:r>
              <a:rPr lang="es-ES" sz="3600">
                <a:solidFill>
                  <a:srgbClr val="002028"/>
                </a:solidFill>
                <a:effectLst/>
                <a:latin typeface="IBM Plex Sans" panose="020B0503050203000203" pitchFamily="34" charset="0"/>
                <a:ea typeface="Times New Roman" panose="02020603050405020304" pitchFamily="18" charset="0"/>
              </a:rPr>
              <a:t> V Jornadas de la Red de Bibliotecas y Archivos del CSIC, 28-29 noviembre 2019.</a:t>
            </a:r>
            <a:endParaRPr lang="es-ES" sz="3600">
              <a:effectLst/>
              <a:latin typeface="IBM Plex Sans" panose="020B0503050203000203" pitchFamily="34" charset="0"/>
              <a:ea typeface="Times New Roman" panose="02020603050405020304" pitchFamily="18" charset="0"/>
            </a:endParaRP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u="sng" err="1">
                <a:solidFill>
                  <a:srgbClr val="007F9D"/>
                </a:solidFill>
                <a:latin typeface="IBM Plex Sans" panose="020B050305020300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DMPTool</a:t>
            </a:r>
            <a:r>
              <a:rPr lang="es-ES" sz="3600" u="sng">
                <a:solidFill>
                  <a:srgbClr val="0000FF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hlinkClick r:id="rId11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es un servicio de la Universidad de California que permite compartir, editar y exportar el PGD. </a:t>
            </a: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DMPOnline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en la sección de </a:t>
            </a:r>
            <a:r>
              <a:rPr lang="es-ES" sz="3600" u="sng" err="1">
                <a:solidFill>
                  <a:srgbClr val="007F9D"/>
                </a:solidFill>
                <a:latin typeface="IBM Plex Sans" panose="020B050305020300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3600" u="sng" err="1">
                <a:solidFill>
                  <a:srgbClr val="007F9D"/>
                </a:solidFill>
                <a:latin typeface="IBM Plex Sans" panose="020B050305020300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DMPs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ofrece DMP públicos de diferentes temáticas.</a:t>
            </a:r>
          </a:p>
          <a:p>
            <a:pPr marL="571500" lvl="0" indent="-57150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DCC también ofrece 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planes públicos de gestión de datos</a:t>
            </a:r>
            <a:r>
              <a:rPr lang="es-ES" sz="3600" u="sng">
                <a:solidFill>
                  <a:srgbClr val="007F9D"/>
                </a:solidFill>
                <a:latin typeface="IBM Plex Sans" panose="020B0503050203000203" pitchFamily="34" charset="0"/>
              </a:rPr>
              <a:t> </a:t>
            </a:r>
            <a:r>
              <a:rPr lang="es-ES" sz="360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en su web.</a:t>
            </a:r>
          </a:p>
        </p:txBody>
      </p:sp>
    </p:spTree>
    <p:extLst>
      <p:ext uri="{BB962C8B-B14F-4D97-AF65-F5344CB8AC3E}">
        <p14:creationId xmlns:p14="http://schemas.microsoft.com/office/powerpoint/2010/main" val="1870906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9B5526-0C68-D364-C4F1-8A9D498D8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7D5549-4189-E22E-AC15-7E6FF7321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832" y="3130436"/>
            <a:ext cx="17338201" cy="5826951"/>
          </a:xfrm>
        </p:spPr>
        <p:txBody>
          <a:bodyPr anchor="t" anchorCtr="0">
            <a:noAutofit/>
          </a:bodyPr>
          <a:lstStyle/>
          <a:p>
            <a:pPr algn="l">
              <a:lnSpc>
                <a:spcPts val="9200"/>
              </a:lnSpc>
            </a:pPr>
            <a: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  <a:t>Tema 3</a:t>
            </a:r>
            <a:b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</a:br>
            <a:b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</a:br>
            <a:r>
              <a:rPr lang="es-ES" sz="9200" spc="-300">
                <a:solidFill>
                  <a:srgbClr val="DED5CB"/>
                </a:solidFill>
                <a:latin typeface="IBM Plex Sans" panose="020B0503050203000203" pitchFamily="34" charset="0"/>
              </a:rPr>
              <a:t>Servicios de apoyo a la gestión de datos de la Biblioteca 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A747FD7-4CAC-1111-9180-E8ED6761D23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701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0E2B844-47FA-A6EE-DA0B-CD0169F5E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38" y="11832440"/>
            <a:ext cx="4876800" cy="13843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81F8EBF7-EB25-5903-409F-9497634361A9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370"/>
              </a:lnSpc>
            </a:pPr>
            <a:r>
              <a:rPr lang="es-ES" sz="2370">
                <a:solidFill>
                  <a:srgbClr val="EEE9E2"/>
                </a:solidFill>
                <a:latin typeface="IBM Plex Sans Medium" panose="020B0503050203000203" pitchFamily="34" charset="0"/>
              </a:rPr>
              <a:t>Biblioteca Universitaria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6E078F4-595B-0339-B11D-2A284BAA6FA8}"/>
              </a:ext>
            </a:extLst>
          </p:cNvPr>
          <p:cNvSpPr txBox="1">
            <a:spLocks/>
          </p:cNvSpPr>
          <p:nvPr/>
        </p:nvSpPr>
        <p:spPr>
          <a:xfrm>
            <a:off x="18624225" y="1078158"/>
            <a:ext cx="5257801" cy="10440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ES" sz="2800">
                <a:solidFill>
                  <a:srgbClr val="F42100"/>
                </a:solidFill>
                <a:latin typeface="IBM Plex Sans" panose="020F0502020204030204" pitchFamily="34" charset="0"/>
              </a:rPr>
              <a:t>María Ángeles Molina </a:t>
            </a:r>
            <a:r>
              <a:rPr lang="es-ES" sz="2800" err="1">
                <a:solidFill>
                  <a:srgbClr val="F42100"/>
                </a:solidFill>
                <a:latin typeface="IBM Plex Sans" panose="020F0502020204030204" pitchFamily="34" charset="0"/>
              </a:rPr>
              <a:t>Micol</a:t>
            </a:r>
            <a:endParaRPr lang="es-ES" sz="2800">
              <a:solidFill>
                <a:srgbClr val="F42100"/>
              </a:solidFill>
              <a:latin typeface="IBM Plex Sans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s-ES" sz="2800">
                <a:solidFill>
                  <a:srgbClr val="F42100"/>
                </a:solidFill>
                <a:latin typeface="IBM Plex Sans" panose="020F0502020204030204" pitchFamily="34" charset="0"/>
              </a:rPr>
              <a:t>Susana Sánchez Almarcha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3A93BF3-40A5-17C4-6171-38C2EC646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57524" y="8540037"/>
            <a:ext cx="5675387" cy="17231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2742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1CFA30-2D35-0B50-B00C-CD144F8C8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7801469-2067-AB38-4FC8-EC3826898D2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10F0897-F873-C9DB-8E35-4BBF3C8E3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5247EA1-4C60-765E-9514-5DC279B946EE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1D6D24-D60A-C5C0-B338-D1C0C8202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C0E3B3-0E02-B81D-F63A-74F1BB8B1CE5}"/>
              </a:ext>
            </a:extLst>
          </p:cNvPr>
          <p:cNvSpPr txBox="1"/>
          <p:nvPr/>
        </p:nvSpPr>
        <p:spPr>
          <a:xfrm>
            <a:off x="7824408" y="4224587"/>
            <a:ext cx="12455678" cy="263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del Grupo de Gestión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Documentación elaborada por la Biblioteca</a:t>
            </a:r>
          </a:p>
          <a:p>
            <a:pPr marR="0" lvl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 Colaboración con </a:t>
            </a:r>
            <a:r>
              <a:rPr lang="es-ES" sz="4400" err="1">
                <a:solidFill>
                  <a:srgbClr val="002060"/>
                </a:solidFill>
                <a:latin typeface="IBM Plex Sans" panose="020B0503050203000203" pitchFamily="34" charset="0"/>
              </a:rPr>
              <a:t>Euniwell</a:t>
            </a:r>
            <a:endParaRPr lang="es-ES" sz="4400">
              <a:solidFill>
                <a:srgbClr val="002060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113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E14AC8-AA1C-C6F7-80A8-E273ACB27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2927BB8-C118-58CC-5015-9AC4E9EB6C8B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779BD62-4C71-26A2-1491-6701F99D4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17B50F3-0E6C-DDB1-DEB2-F282927F3C1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F9F0F5-0B39-8FAC-A33C-33E9A882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A8DC82-7E69-984C-EFB9-560A0ED27A13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</a:t>
            </a:r>
          </a:p>
        </p:txBody>
      </p:sp>
      <p:pic>
        <p:nvPicPr>
          <p:cNvPr id="2" name="Imagen 1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A7BB11B8-76E3-EEFF-6E63-D06C04FEF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836" y="3017093"/>
            <a:ext cx="19512898" cy="739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528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2ACF05-324C-D0C8-95B1-3C3B0EB70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2776045-C36F-8C01-B10B-71DCE9C1C2E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29FA8851-A71F-2DBF-F5C0-29C4A26AA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717E324-0287-97E8-2657-1CFF1C574B57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94BF82-BF40-6677-6D8E-B9EF0C68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06649-CAFD-8E5B-AB2A-2B6FD4C61116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</a:t>
            </a:r>
          </a:p>
        </p:txBody>
      </p:sp>
      <p:pic>
        <p:nvPicPr>
          <p:cNvPr id="3074" name="Picture 2" descr="Interfaz de usuario gráfica, Aplicación, Sitio web&#10;&#10;Descripción generada automáticamente">
            <a:extLst>
              <a:ext uri="{FF2B5EF4-FFF2-40B4-BE49-F238E27FC236}">
                <a16:creationId xmlns:a16="http://schemas.microsoft.com/office/drawing/2014/main" id="{B318F697-D2B9-A042-647F-514355A43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887" y="2004679"/>
            <a:ext cx="17390902" cy="694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3384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1C735E-E2FA-A8E7-C9C9-C48F20819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F218D80-EB94-BC1E-C6A7-C49DB45C266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22CC0BC-3B07-710E-F957-CA10D819E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E5C8777-B9F4-1126-79B0-E34E1096E252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4B0C3B-9917-2983-3F89-6940DEEE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F52216D-FA5B-C85B-A779-59CE4ECD657E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</a:t>
            </a:r>
          </a:p>
        </p:txBody>
      </p:sp>
      <p:pic>
        <p:nvPicPr>
          <p:cNvPr id="4098" name="Picture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03E970F2-5CC2-DE1F-D037-B4D1472C8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892" y="2536826"/>
            <a:ext cx="17486977" cy="684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98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029705-CDC4-08D4-4A66-33CA1753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7F06261E-9A95-2FE4-894E-174B55C6900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0271E21-2E38-0402-B720-2C61C7FFB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7A5BB9C-83A7-0CE2-421B-7A780B90F2A6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DA91A6-5415-D7EA-19DD-2E16E8A6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F907A27-5614-EC7A-B5A6-BF5B76378B3E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</a:t>
            </a:r>
          </a:p>
        </p:txBody>
      </p:sp>
      <p:pic>
        <p:nvPicPr>
          <p:cNvPr id="5122" name="Picture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744B6902-514C-D4CD-95DF-827457C07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236" y="2541453"/>
            <a:ext cx="18871939" cy="748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729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ECB972-8877-31A4-1217-435E242B8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5B80F75-6EFC-CA82-413B-684E00FDD99F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3AF32DD-6C59-FE7A-4D14-D987A6D86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D25C77F-A193-A04B-8A57-CD4CF4084AD2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9ACF28-D2AA-784D-1D29-875E2F184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442C559-9D1C-A970-F906-F3622B34CE34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1. Página web	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47A81A2-00D1-7D33-33E6-BBFA6E025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077" y="2481389"/>
            <a:ext cx="22541756" cy="754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820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56B3F8-990A-EF88-7394-DEC88D679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B32910D-D66E-CDEF-C8A8-711B3E81611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040D4A1-6812-9D78-A615-BB28B8411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DD95B80-C552-ACEA-68A1-F25BED7A5059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19ECB4-9E48-ED28-E041-16225E46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980E12B-8112-61D0-5E69-7EC0506EC12C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Grupo de apoyo	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F18C08-5A6F-4D73-3FA7-4562AE28E2C4}"/>
              </a:ext>
            </a:extLst>
          </p:cNvPr>
          <p:cNvSpPr txBox="1"/>
          <p:nvPr/>
        </p:nvSpPr>
        <p:spPr>
          <a:xfrm>
            <a:off x="7128589" y="1572399"/>
            <a:ext cx="16171084" cy="95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4400">
              <a:latin typeface="IBM Plex Sans" panose="020B0503050203000203" pitchFamily="34" charset="0"/>
            </a:endParaRPr>
          </a:p>
          <a:p>
            <a:r>
              <a:rPr lang="es-ES" sz="4400">
                <a:latin typeface="IBM Plex Sans" panose="020B0503050203000203" pitchFamily="34" charset="0"/>
                <a:hlinkClick r:id="rId4"/>
              </a:rPr>
              <a:t>bib.gestiondedatos@um.es</a:t>
            </a:r>
            <a:r>
              <a:rPr lang="es-ES" sz="4400">
                <a:latin typeface="IBM Plex Sans" panose="020B0503050203000203" pitchFamily="34" charset="0"/>
              </a:rPr>
              <a:t> </a:t>
            </a:r>
          </a:p>
          <a:p>
            <a:endParaRPr lang="es-ES" sz="4400">
              <a:latin typeface="IBM Plex Sans" panose="020B0503050203000203" pitchFamily="34" charset="0"/>
            </a:endParaRPr>
          </a:p>
          <a:p>
            <a:r>
              <a:rPr lang="es-ES" sz="4400">
                <a:latin typeface="IBM Plex Sans" panose="020B0503050203000203" pitchFamily="34" charset="0"/>
              </a:rPr>
              <a:t> </a:t>
            </a:r>
          </a:p>
          <a:p>
            <a:r>
              <a:rPr lang="es-ES" sz="4400">
                <a:latin typeface="IBM Plex Sans" panose="020B0503050203000203" pitchFamily="34" charset="0"/>
              </a:rPr>
              <a:t>María Ángeles	Molina </a:t>
            </a:r>
            <a:r>
              <a:rPr lang="es-ES" sz="4400" err="1">
                <a:latin typeface="IBM Plex Sans" panose="020B0503050203000203" pitchFamily="34" charset="0"/>
              </a:rPr>
              <a:t>Micol</a:t>
            </a:r>
            <a:endParaRPr lang="es-ES" sz="4400">
              <a:latin typeface="IBM Plex Sans" panose="020B0503050203000203" pitchFamily="34" charset="0"/>
            </a:endParaRPr>
          </a:p>
          <a:p>
            <a:r>
              <a:rPr lang="es-ES" sz="4400">
                <a:latin typeface="IBM Plex Sans" panose="020B0503050203000203" pitchFamily="34" charset="0"/>
              </a:rPr>
              <a:t>868 88 9931	</a:t>
            </a:r>
            <a:r>
              <a:rPr lang="es-ES" sz="4400">
                <a:latin typeface="IBM Plex Sans" panose="020B0503050203000203" pitchFamily="34" charset="0"/>
                <a:hlinkClick r:id="rId5"/>
              </a:rPr>
              <a:t>mamm@um.es</a:t>
            </a:r>
            <a:endParaRPr lang="es-ES" sz="4400">
              <a:latin typeface="IBM Plex Sans" panose="020B0503050203000203" pitchFamily="34" charset="0"/>
            </a:endParaRPr>
          </a:p>
          <a:p>
            <a:endParaRPr lang="es-ES" sz="4400">
              <a:latin typeface="IBM Plex Sans" panose="020B0503050203000203" pitchFamily="34" charset="0"/>
            </a:endParaRPr>
          </a:p>
          <a:p>
            <a:r>
              <a:rPr lang="es-ES" sz="4400">
                <a:latin typeface="IBM Plex Sans" panose="020B0503050203000203" pitchFamily="34" charset="0"/>
              </a:rPr>
              <a:t>Susana Sánchez Almarcha</a:t>
            </a:r>
          </a:p>
          <a:p>
            <a:r>
              <a:rPr lang="es-ES" sz="4400">
                <a:latin typeface="IBM Plex Sans" panose="020B0503050203000203" pitchFamily="34" charset="0"/>
              </a:rPr>
              <a:t>868 88 9932	</a:t>
            </a:r>
            <a:r>
              <a:rPr lang="es-ES" sz="4400">
                <a:latin typeface="IBM Plex Sans" panose="020B0503050203000203" pitchFamily="34" charset="0"/>
                <a:hlinkClick r:id="rId6"/>
              </a:rPr>
              <a:t>susanasa@um.es</a:t>
            </a:r>
            <a:endParaRPr lang="es-ES" sz="4400">
              <a:latin typeface="IBM Plex Sans" panose="020B0503050203000203" pitchFamily="34" charset="0"/>
            </a:endParaRPr>
          </a:p>
          <a:p>
            <a:endParaRPr lang="es-ES" sz="4400">
              <a:latin typeface="IBM Plex Sans" panose="020B0503050203000203" pitchFamily="34" charset="0"/>
            </a:endParaRPr>
          </a:p>
          <a:p>
            <a:r>
              <a:rPr lang="es-ES" sz="4400">
                <a:latin typeface="IBM Plex Sans" panose="020B0503050203000203" pitchFamily="34" charset="0"/>
              </a:rPr>
              <a:t>María Isabel Segura Molina</a:t>
            </a:r>
          </a:p>
          <a:p>
            <a:r>
              <a:rPr lang="es-ES" sz="4400">
                <a:latin typeface="IBM Plex Sans" panose="020B0503050203000203" pitchFamily="34" charset="0"/>
              </a:rPr>
              <a:t>Jefa de Servicio del Campus de la Merced	</a:t>
            </a:r>
          </a:p>
          <a:p>
            <a:r>
              <a:rPr lang="es-ES" sz="4400">
                <a:latin typeface="IBM Plex Sans" panose="020B0503050203000203" pitchFamily="34" charset="0"/>
              </a:rPr>
              <a:t>868 88 3097	</a:t>
            </a:r>
            <a:r>
              <a:rPr lang="es-ES" sz="4400">
                <a:latin typeface="IBM Plex Sans" panose="020B0503050203000203" pitchFamily="34" charset="0"/>
                <a:hlinkClick r:id="rId7"/>
              </a:rPr>
              <a:t>mism@um.es</a:t>
            </a:r>
            <a:r>
              <a:rPr lang="es-ES" sz="4400">
                <a:latin typeface="IBM Plex Sans" panose="020B0503050203000203" pitchFamily="34" charset="0"/>
              </a:rPr>
              <a:t> </a:t>
            </a:r>
          </a:p>
          <a:p>
            <a:endParaRPr lang="es-ES" sz="4400"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721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A1DC81-B1F0-98D7-779B-EE7B6567B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8F3C844F-E2E2-7606-097F-1D09C20CF478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BD56569-15F6-E05D-5A1A-251A6A953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B4C60EB-CD68-738B-0051-B0BF0243AC6E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9C68F7-21F2-9202-7FDD-3C8A89B86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155A5-380B-6D5D-318D-AFBA16B67F48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Normativa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0931002-2238-B726-B87C-D4A3CF4CE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996" y="1859916"/>
            <a:ext cx="18762304" cy="934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502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016B00-5538-9979-1A70-D3112ED38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9B1D0B1B-E1D3-D612-C918-BD71B03FFC1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2A72D1F-3A77-D685-B409-274118326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2CAA063-148B-94A2-658C-66747073B823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6141D9-E5C7-1B95-3022-25C9911D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DD7D79C-6B35-F0AB-D550-AF4415A5836E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Otros recursos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6F5097-9DE4-7C0A-3952-8E0DC88FF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595" y="1334955"/>
            <a:ext cx="14800959" cy="1018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438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145377-7400-68CA-559C-ACCB34442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6F8899C5-752B-E6DA-D9CE-D4026AF2F9B6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22EE4A2B-A63B-88D6-58A9-8B3BCB26B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ACC32E4-955F-1192-D113-0B58C6596E87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9737B3-4109-ADDA-7551-B8CFA6D9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A84EFF5-A10B-487E-7E0C-828E8464132E}"/>
              </a:ext>
            </a:extLst>
          </p:cNvPr>
          <p:cNvSpPr txBox="1"/>
          <p:nvPr/>
        </p:nvSpPr>
        <p:spPr>
          <a:xfrm>
            <a:off x="1063691" y="442775"/>
            <a:ext cx="12204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Documentación elaborada por la biblioteca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65726F8-4440-200A-04DC-4229C80DFD07}"/>
              </a:ext>
            </a:extLst>
          </p:cNvPr>
          <p:cNvSpPr txBox="1"/>
          <p:nvPr/>
        </p:nvSpPr>
        <p:spPr>
          <a:xfrm>
            <a:off x="2481942" y="2369976"/>
            <a:ext cx="19836882" cy="554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b="1" i="0" u="none" strike="noStrike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4"/>
              </a:rPr>
              <a:t>Guía para la elaboración de un plan de gestión de datos de investigación</a:t>
            </a:r>
            <a:r>
              <a:rPr lang="es-ES" sz="4400" b="0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b="1" i="0" u="none" strike="noStrike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5"/>
              </a:rPr>
              <a:t>Plantilla del plan de gestión datos de investigación</a:t>
            </a:r>
            <a:r>
              <a:rPr lang="es-ES" sz="4400" b="1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.</a:t>
            </a:r>
            <a:endParaRPr lang="es-ES" sz="4400" b="0" i="0">
              <a:solidFill>
                <a:srgbClr val="002028"/>
              </a:solidFill>
              <a:effectLst/>
              <a:latin typeface="IBM Plex Sans" panose="020B0503050203000203" pitchFamily="34" charset="0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b="0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Archivo </a:t>
            </a:r>
            <a:r>
              <a:rPr lang="es-ES" sz="4400" b="1" i="0" u="none" strike="noStrike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6"/>
              </a:rPr>
              <a:t>Readme.txt</a:t>
            </a:r>
            <a:endParaRPr lang="es-ES" sz="4400" b="0" i="0">
              <a:solidFill>
                <a:srgbClr val="002028"/>
              </a:solidFill>
              <a:effectLst/>
              <a:latin typeface="IBM Plex Sans" panose="020B0503050203000203" pitchFamily="34" charset="0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b="0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Infografía </a:t>
            </a:r>
            <a:r>
              <a:rPr lang="es-ES" sz="4400" b="1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"</a:t>
            </a:r>
            <a:r>
              <a:rPr lang="es-ES" sz="4400" b="1" i="0" u="none" strike="noStrike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7"/>
              </a:rPr>
              <a:t>Que son datos de investigación y que no</a:t>
            </a:r>
            <a:r>
              <a:rPr lang="es-ES" sz="4400" b="1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".</a:t>
            </a:r>
            <a:endParaRPr lang="es-ES" sz="4400" b="0" i="0">
              <a:solidFill>
                <a:srgbClr val="002028"/>
              </a:solidFill>
              <a:effectLst/>
              <a:latin typeface="IBM Plex Sans" panose="020B0503050203000203" pitchFamily="34" charset="0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400" b="0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Infografía "</a:t>
            </a:r>
            <a:r>
              <a:rPr lang="es-ES" sz="4400" b="1" i="0" u="none" strike="noStrike">
                <a:solidFill>
                  <a:srgbClr val="007F9D"/>
                </a:solidFill>
                <a:effectLst/>
                <a:latin typeface="IBM Plex Sans" panose="020B0503050203000203" pitchFamily="34" charset="0"/>
                <a:hlinkClick r:id="rId8"/>
              </a:rPr>
              <a:t>Cómo hacer tu Plan General de Datos</a:t>
            </a:r>
            <a:r>
              <a:rPr lang="es-ES" sz="4400" b="0" i="0">
                <a:solidFill>
                  <a:srgbClr val="002028"/>
                </a:solidFill>
                <a:effectLst/>
                <a:latin typeface="IBM Plex Sans" panose="020B0503050203000203" pitchFamily="34" charset="0"/>
              </a:rPr>
              <a:t>".</a:t>
            </a:r>
          </a:p>
          <a:p>
            <a:pPr>
              <a:lnSpc>
                <a:spcPct val="150000"/>
              </a:lnSpc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0538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80D474-5AF0-9226-9DCD-42380CC5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C02F3710-7F85-EFDD-BEF3-9426C9BDFEB9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B41CBD6-91A1-3AE0-EA0E-B09C6FD0B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C86C3E44-FB72-BCDE-382C-8EF7224F0622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688E58D-6ADE-23E4-67F6-5196FC7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4477755-BC91-DDE2-4028-727BFDF06635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2. Plan de Gestión de datos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7" name="Imagen 6">
            <a:hlinkClick r:id="rId4"/>
            <a:extLst>
              <a:ext uri="{FF2B5EF4-FFF2-40B4-BE49-F238E27FC236}">
                <a16:creationId xmlns:a16="http://schemas.microsoft.com/office/drawing/2014/main" id="{02ABE4EB-4AE5-700A-627A-FA428F22E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8066" y="1139504"/>
            <a:ext cx="7230017" cy="1032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984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AC0DA5-A84C-6101-C782-AA0D38672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0CCAD75-42AB-110F-F596-F887F3AB46DC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D032891-FD19-C8D3-DE73-4088DA069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9EE5528-4A92-5EAF-84B6-7E92DE1813C1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FAFC81-52C7-7146-9CE1-049AF2EBF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E7F9376-7A63-1E98-9D6D-A94237063021}"/>
              </a:ext>
            </a:extLst>
          </p:cNvPr>
          <p:cNvSpPr txBox="1"/>
          <p:nvPr/>
        </p:nvSpPr>
        <p:spPr>
          <a:xfrm>
            <a:off x="8453535" y="34180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Plan de Gestión de datos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6" name="Imagen 5">
            <a:hlinkClick r:id="rId4"/>
            <a:extLst>
              <a:ext uri="{FF2B5EF4-FFF2-40B4-BE49-F238E27FC236}">
                <a16:creationId xmlns:a16="http://schemas.microsoft.com/office/drawing/2014/main" id="{7B389044-5B04-1685-6B88-C7A5A509A9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93"/>
          <a:stretch/>
        </p:blipFill>
        <p:spPr>
          <a:xfrm>
            <a:off x="944080" y="759574"/>
            <a:ext cx="7117569" cy="107524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C4875A-78AE-4268-2AD6-1AAD20A6F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0286" y="2318825"/>
            <a:ext cx="12481638" cy="758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7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2FE19C-AB12-9546-5D81-7226F5CFB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EA17E138-8B6E-ECC9-6361-359E7FA1A3E5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3CE3B1B-04B7-B859-3E62-445C5D5DB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D5083CD-3002-A077-DB31-EE8732A02446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14438C-911F-3B9A-9D1C-CA6282EF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C8819AA-9353-04D4-A54F-34BE21A44E89}"/>
              </a:ext>
            </a:extLst>
          </p:cNvPr>
          <p:cNvSpPr txBox="1"/>
          <p:nvPr/>
        </p:nvSpPr>
        <p:spPr>
          <a:xfrm>
            <a:off x="4596654" y="1709587"/>
            <a:ext cx="1924892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Guía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1C31546-1207-2B76-D1E4-AC4CB4C13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3075" y="3324614"/>
            <a:ext cx="10128151" cy="59307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3EFD40-3A90-8C0F-1310-EE2FB85EE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691" y="3520967"/>
            <a:ext cx="9970569" cy="593077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D221D64-D1FA-B093-9E54-C213FAFFA419}"/>
              </a:ext>
            </a:extLst>
          </p:cNvPr>
          <p:cNvSpPr txBox="1"/>
          <p:nvPr/>
        </p:nvSpPr>
        <p:spPr>
          <a:xfrm>
            <a:off x="16153093" y="1728639"/>
            <a:ext cx="2303181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Plantilla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37418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7F481A-B503-E1B4-578D-BEA93A5D4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E87ABE30-6A3F-4981-1CFD-ACE1DEF3C7FF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4EB3EA1-3311-BC3F-FA5E-137210DEA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2E6D0B8-EE7C-9577-A1DB-B3A2B2ABD25D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43CF84-C7B4-CC27-A3BC-9249DF16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96AD45C-30CC-C909-37FB-4818DCAEF9ED}"/>
              </a:ext>
            </a:extLst>
          </p:cNvPr>
          <p:cNvSpPr txBox="1"/>
          <p:nvPr/>
        </p:nvSpPr>
        <p:spPr>
          <a:xfrm>
            <a:off x="1063691" y="442775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Plan de Gestión de datos</a:t>
            </a: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7" name="Imagen 6">
            <a:hlinkClick r:id="rId4"/>
            <a:extLst>
              <a:ext uri="{FF2B5EF4-FFF2-40B4-BE49-F238E27FC236}">
                <a16:creationId xmlns:a16="http://schemas.microsoft.com/office/drawing/2014/main" id="{561BBB81-5D10-EB24-2D9F-BA1D4C2B58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26" y="1179558"/>
            <a:ext cx="11157253" cy="1228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115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B5A787-24A0-5F56-3A8A-8EAD44DE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8D67551-11B9-A896-A5FC-FEA95F816282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3C3C954-2707-4851-DFAA-AC64F257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57040AC-DA6E-AD96-1126-D1DFDB766377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868C60-36DB-AF79-CA3F-0F6C2171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EFE547-81B8-2A05-DF70-FE762C890A9C}"/>
              </a:ext>
            </a:extLst>
          </p:cNvPr>
          <p:cNvSpPr txBox="1"/>
          <p:nvPr/>
        </p:nvSpPr>
        <p:spPr>
          <a:xfrm>
            <a:off x="1643588" y="668338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 </a:t>
            </a:r>
            <a:r>
              <a:rPr lang="es-ES" sz="4400" err="1">
                <a:solidFill>
                  <a:srgbClr val="002060"/>
                </a:solidFill>
                <a:latin typeface="IBM Plex Sans" panose="020B0503050203000203" pitchFamily="34" charset="0"/>
              </a:rPr>
              <a:t>Euniwell</a:t>
            </a:r>
            <a:endParaRPr lang="es-ES" sz="4400">
              <a:solidFill>
                <a:srgbClr val="002060"/>
              </a:solidFill>
              <a:latin typeface="IBM Plex Sans" panose="020B0503050203000203" pitchFamily="34" charset="0"/>
            </a:endParaRP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F239C6C-2D17-7E18-EC26-8DC11244B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329" y="313237"/>
            <a:ext cx="9999406" cy="999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4272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AE5FF6-763D-83A5-54C9-1A657EFE7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3B736AB-BC49-4D98-F027-B8D1DA604A2E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3B12351-407F-B79E-84FA-18D895F0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3251574-3476-1E5A-977C-32E424BB1F6F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D59FB4-BE28-3D34-A57D-6C48F44D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2E49F6A-E17A-C695-859D-4F425E66C317}"/>
              </a:ext>
            </a:extLst>
          </p:cNvPr>
          <p:cNvSpPr txBox="1"/>
          <p:nvPr/>
        </p:nvSpPr>
        <p:spPr>
          <a:xfrm>
            <a:off x="669925" y="951248"/>
            <a:ext cx="12204440" cy="379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500"/>
              </a:lnSpc>
              <a:spcAft>
                <a:spcPts val="6000"/>
              </a:spcAft>
            </a:pPr>
            <a:r>
              <a:rPr lang="en-GB" sz="4400" b="1" err="1">
                <a:solidFill>
                  <a:srgbClr val="00A3DB"/>
                </a:solidFill>
                <a:effectLst/>
                <a:latin typeface="IBM Plex Sans" panose="020B0503050203000203" pitchFamily="34" charset="0"/>
                <a:ea typeface="Kiro"/>
                <a:cs typeface="Kiro"/>
              </a:rPr>
              <a:t>EUniWell</a:t>
            </a:r>
            <a:r>
              <a:rPr lang="en-GB" sz="4400" b="1">
                <a:solidFill>
                  <a:srgbClr val="00A3DB"/>
                </a:solidFill>
                <a:effectLst/>
                <a:latin typeface="IBM Plex Sans" panose="020B0503050203000203" pitchFamily="34" charset="0"/>
                <a:ea typeface="Kiro"/>
                <a:cs typeface="Kiro"/>
              </a:rPr>
              <a:t> Data Management Plan</a:t>
            </a:r>
            <a:endParaRPr lang="es-ES" sz="4400">
              <a:solidFill>
                <a:srgbClr val="000000"/>
              </a:solidFill>
              <a:effectLst/>
              <a:latin typeface="IBM Plex Sans" panose="020B0503050203000203" pitchFamily="34" charset="0"/>
              <a:ea typeface="Source Sans Pro" panose="020B0503030403020204" pitchFamily="34" charset="0"/>
              <a:cs typeface="Times New Roman (Textkörper CS)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C5D3482-ECA9-DE3F-F498-B9FC081E7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6512" y="-552979"/>
            <a:ext cx="3202332" cy="320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723105-9111-D422-73A7-ABF04A0F9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145" y="1727465"/>
            <a:ext cx="8761325" cy="974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704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33324D-B116-6925-ADA6-3FE914EB0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57F876D0-3781-EF7A-5F75-18856A958BD7}"/>
              </a:ext>
            </a:extLst>
          </p:cNvPr>
          <p:cNvSpPr/>
          <p:nvPr/>
        </p:nvSpPr>
        <p:spPr>
          <a:xfrm>
            <a:off x="-2" y="11468100"/>
            <a:ext cx="24382415" cy="3560780"/>
          </a:xfrm>
          <a:prstGeom prst="roundRect">
            <a:avLst/>
          </a:prstGeom>
          <a:noFill/>
          <a:ln>
            <a:solidFill>
              <a:srgbClr val="F421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757CAAE-ED36-6782-1597-84356F5A6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0" y="11833200"/>
            <a:ext cx="4889500" cy="13843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3B5A880-F878-03BD-1AA1-7B029C58C9FD}"/>
              </a:ext>
            </a:extLst>
          </p:cNvPr>
          <p:cNvSpPr txBox="1">
            <a:spLocks/>
          </p:cNvSpPr>
          <p:nvPr/>
        </p:nvSpPr>
        <p:spPr>
          <a:xfrm>
            <a:off x="18457819" y="12115800"/>
            <a:ext cx="4143764" cy="1351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23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7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 Medium" panose="020B0503050203000203" pitchFamily="34" charset="0"/>
                <a:ea typeface="+mj-ea"/>
                <a:cs typeface="+mj-cs"/>
              </a:rPr>
              <a:t>ÁREA DE BIBLIOTECA UNIVERSITARIA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50AE9A-EAEE-46B5-D9B9-3766B187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15540" y="12737272"/>
            <a:ext cx="5486043" cy="730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8E1B96-9478-0442-B41A-DA54A265BE41}" type="slidenum"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D447D26-98F6-E2B8-9483-43F952216B44}"/>
              </a:ext>
            </a:extLst>
          </p:cNvPr>
          <p:cNvSpPr txBox="1"/>
          <p:nvPr/>
        </p:nvSpPr>
        <p:spPr>
          <a:xfrm>
            <a:off x="1643588" y="668338"/>
            <a:ext cx="1220444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4400">
                <a:solidFill>
                  <a:srgbClr val="002060"/>
                </a:solidFill>
                <a:latin typeface="IBM Plex Sans" panose="020B0503050203000203" pitchFamily="34" charset="0"/>
              </a:rPr>
              <a:t>3. </a:t>
            </a:r>
            <a:r>
              <a:rPr lang="es-ES" sz="4400" err="1">
                <a:solidFill>
                  <a:srgbClr val="002060"/>
                </a:solidFill>
                <a:latin typeface="IBM Plex Sans" panose="020B0503050203000203" pitchFamily="34" charset="0"/>
              </a:rPr>
              <a:t>Euniwell</a:t>
            </a:r>
            <a:endParaRPr lang="es-ES" sz="4400">
              <a:solidFill>
                <a:srgbClr val="002060"/>
              </a:solidFill>
              <a:latin typeface="IBM Plex Sans" panose="020B0503050203000203" pitchFamily="34" charset="0"/>
            </a:endParaRPr>
          </a:p>
          <a:p>
            <a:pPr>
              <a:spcAft>
                <a:spcPts val="600"/>
              </a:spcAft>
            </a:pPr>
            <a:endParaRPr lang="es-ES"/>
          </a:p>
        </p:txBody>
      </p:sp>
      <p:pic>
        <p:nvPicPr>
          <p:cNvPr id="6" name="Imagen 5">
            <a:hlinkClick r:id="rId4"/>
            <a:extLst>
              <a:ext uri="{FF2B5EF4-FFF2-40B4-BE49-F238E27FC236}">
                <a16:creationId xmlns:a16="http://schemas.microsoft.com/office/drawing/2014/main" id="{68B0A199-3AB3-DDC7-40B3-EA5BD7466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121" y="2536825"/>
            <a:ext cx="22416170" cy="67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18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9E745BF-DB11-7D40-8625-93C5F8BEA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2355" y="3359150"/>
            <a:ext cx="6997700" cy="699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994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UMU (1).pptx" id="{F833E6EC-A4D8-47C5-9689-217CF4DD4112}" vid="{8FD2DCEB-F211-44E8-884E-E077EB1AE8ED}"/>
    </a:ext>
  </a:extLst>
</a:theme>
</file>

<file path=ppt/theme/theme2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4902706B931C74A97095BE6926364BD" ma:contentTypeVersion="7" ma:contentTypeDescription="Crear nuevo documento." ma:contentTypeScope="" ma:versionID="409059b06818f01e8b52034bd428ad20">
  <xsd:schema xmlns:xsd="http://www.w3.org/2001/XMLSchema" xmlns:xs="http://www.w3.org/2001/XMLSchema" xmlns:p="http://schemas.microsoft.com/office/2006/metadata/properties" xmlns:ns3="236e9882-c871-4fdb-8a5a-e2645dfe00d3" xmlns:ns4="57b38bcf-c240-44a9-b169-0db0ce327bd0" targetNamespace="http://schemas.microsoft.com/office/2006/metadata/properties" ma:root="true" ma:fieldsID="c0ea143b3200158a87ae28a95f11c605" ns3:_="" ns4:_="">
    <xsd:import namespace="236e9882-c871-4fdb-8a5a-e2645dfe00d3"/>
    <xsd:import namespace="57b38bcf-c240-44a9-b169-0db0ce327bd0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6e9882-c871-4fdb-8a5a-e2645dfe00d3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b38bcf-c240-44a9-b169-0db0ce327bd0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36e9882-c871-4fdb-8a5a-e2645dfe00d3" xsi:nil="true"/>
  </documentManagement>
</p:properties>
</file>

<file path=customXml/itemProps1.xml><?xml version="1.0" encoding="utf-8"?>
<ds:datastoreItem xmlns:ds="http://schemas.openxmlformats.org/officeDocument/2006/customXml" ds:itemID="{D8B03E35-6E0F-447A-A23F-0AD13D81A844}">
  <ds:schemaRefs>
    <ds:schemaRef ds:uri="236e9882-c871-4fdb-8a5a-e2645dfe00d3"/>
    <ds:schemaRef ds:uri="57b38bcf-c240-44a9-b169-0db0ce327b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9278860-8387-4A5C-9F71-3DFBE59E95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BA9C8F-7FAE-4246-AACF-589D0D8D7A1B}">
  <ds:schemaRefs>
    <ds:schemaRef ds:uri="236e9882-c871-4fdb-8a5a-e2645dfe00d3"/>
    <ds:schemaRef ds:uri="57b38bcf-c240-44a9-b169-0db0ce327bd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PlantillaUMU</Template>
  <TotalTime>0</TotalTime>
  <Words>2658</Words>
  <Application>Microsoft Office PowerPoint</Application>
  <PresentationFormat>Personalizado</PresentationFormat>
  <Paragraphs>456</Paragraphs>
  <Slides>60</Slides>
  <Notes>60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60</vt:i4>
      </vt:variant>
    </vt:vector>
  </HeadingPairs>
  <TitlesOfParts>
    <vt:vector size="62" baseType="lpstr">
      <vt:lpstr>Tema de Office</vt:lpstr>
      <vt:lpstr>1_Tema de Office</vt:lpstr>
      <vt:lpstr>Tema 1  Gestión de datos de investigación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Tema 2  Planes de gestión de datos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Tema 3  Servicios de apoyo a la gestión de datos de la Biblioteca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Murcia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Biblioteca Universitaria de Murcia y su fondo antiguo</dc:title>
  <dc:creator>ESTER TORRES JIMENEZ</dc:creator>
  <cp:lastModifiedBy>SUSANA SANCHEZ ALMARCHA</cp:lastModifiedBy>
  <cp:revision>11</cp:revision>
  <dcterms:created xsi:type="dcterms:W3CDTF">2024-01-09T10:45:13Z</dcterms:created>
  <dcterms:modified xsi:type="dcterms:W3CDTF">2024-11-21T08:13:37Z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0x010100D4902706B931C74A97095BE6926364BD</vt:lpwstr>
  </property>
  <property fmtid="{D5CDD505-2E9C-101B-9397-08002B2CF9AE}" pid="3" name="_dlc_DocIdItemGuid">
    <vt:lpwstr>b968b7c9-773a-492f-b4aa-d63945f28201</vt:lpwstr>
  </property>
</Properties>
</file>