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7" r:id="rId3"/>
    <p:sldId id="258" r:id="rId4"/>
    <p:sldId id="259" r:id="rId5"/>
    <p:sldId id="273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7099300" cy="10234613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0C0C0"/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0E402C-41D4-4A5B-962C-12B1BAC723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6429FD-445F-4736-8D32-696960DE77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8DC59-701C-474A-BD9F-A5FB2DBC502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20AEE6-B39A-48AD-8BAD-2C0CDEAE4E8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146AEA-CE5E-4735-9F07-66748A7425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63E575-A97C-474D-A947-DA88CA789D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3E9604-DFE5-4B64-B4BF-C0F4781AD2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3B5B4B-E19A-4404-93B9-CCC9EFCD26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F33C0-35C8-4FB4-9D5D-249FF2C87B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8A060F-9679-47DC-9A93-A06EDD19FF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BC5920-F1F2-4B44-BC64-9FE20D9123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9BE76AA-4B03-4E3F-B749-A1616FF376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PROGRAMA.pdf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PROGRAMA.pd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PROGRAMA.pdf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PROGRAMA.pdf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PROGRAMA.pdf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PROGRAMA.pdf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PROGRAMA.pdf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PROGRAMA.pdf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PROGRAMA.pdf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PROGRAMA.pdf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PROGRAMA.pdf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PROGRAMA.pdf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PROGRAMA.pdf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PROGRAMA.pdf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4356100" y="476250"/>
            <a:ext cx="3960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400" b="1" i="1" u="sng">
                <a:effectLst>
                  <a:outerShdw blurRad="38100" dist="38100" dir="2700000" algn="tl">
                    <a:srgbClr val="C0C0C0"/>
                  </a:outerShdw>
                </a:effectLst>
                <a:hlinkClick r:id="rId2" action="ppaction://hlinkfile"/>
              </a:rPr>
              <a:t>FUNDAMENTOS DE VELA</a:t>
            </a:r>
            <a:endParaRPr lang="es-ES" sz="2400" b="1" i="1" u="sng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5363" name="Picture 3" descr="Murcia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27313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979712" y="1772816"/>
            <a:ext cx="4895751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b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GENERALIDADES</a:t>
            </a:r>
          </a:p>
          <a:p>
            <a:pPr algn="ctr">
              <a:spcBef>
                <a:spcPct val="50000"/>
              </a:spcBef>
              <a:defRPr/>
            </a:pPr>
            <a:r>
              <a:rPr lang="es-ES" sz="3200" b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DEL DEPORTE</a:t>
            </a:r>
          </a:p>
          <a:p>
            <a:pPr algn="ctr">
              <a:spcBef>
                <a:spcPct val="50000"/>
              </a:spcBef>
              <a:defRPr/>
            </a:pPr>
            <a:r>
              <a:rPr lang="es-ES" sz="3200" b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DE LA VELA</a:t>
            </a:r>
            <a:endParaRPr lang="es-ES" sz="3200" b="1" u="sng" dirty="0"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cs typeface="Arial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11560" y="6093296"/>
            <a:ext cx="777686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 smtClean="0">
                <a:solidFill>
                  <a:srgbClr val="0000CC"/>
                </a:solidFill>
                <a:latin typeface="Tahoma" pitchFamily="34" charset="0"/>
                <a:cs typeface="Arial" charset="0"/>
              </a:rPr>
              <a:t>Vicente Morales Baños y Francisco José Borrego </a:t>
            </a:r>
            <a:r>
              <a:rPr lang="es-ES" b="1" dirty="0" err="1" smtClean="0">
                <a:solidFill>
                  <a:srgbClr val="0000CC"/>
                </a:solidFill>
                <a:latin typeface="Tahoma" pitchFamily="34" charset="0"/>
                <a:cs typeface="Arial" charset="0"/>
              </a:rPr>
              <a:t>Balsalobre</a:t>
            </a:r>
            <a:endParaRPr lang="es-ES" b="1" dirty="0">
              <a:solidFill>
                <a:srgbClr val="0000CC"/>
              </a:solidFill>
              <a:latin typeface="Tahoma" pitchFamily="34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4356100" y="476250"/>
            <a:ext cx="3960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400" b="1" i="1" u="sng">
                <a:effectLst>
                  <a:outerShdw blurRad="38100" dist="38100" dir="2700000" algn="tl">
                    <a:srgbClr val="C0C0C0"/>
                  </a:outerShdw>
                </a:effectLst>
                <a:hlinkClick r:id="rId2" action="ppaction://hlinkfile"/>
              </a:rPr>
              <a:t>FUNDAMENTOS DE VELA</a:t>
            </a:r>
            <a:endParaRPr lang="es-ES" sz="2400" b="1" i="1" u="sng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051" name="Picture 4" descr="Murcia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27313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5"/>
          <p:cNvSpPr>
            <a:spLocks noChangeArrowheads="1"/>
          </p:cNvSpPr>
          <p:nvPr/>
        </p:nvSpPr>
        <p:spPr bwMode="auto">
          <a:xfrm>
            <a:off x="395288" y="1798638"/>
            <a:ext cx="8281987" cy="19177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_tradnl" sz="2400">
                <a:solidFill>
                  <a:srgbClr val="FF0000"/>
                </a:solidFill>
                <a:latin typeface="Verdana" pitchFamily="34" charset="0"/>
                <a:cs typeface="Times New Roman" pitchFamily="18" charset="0"/>
              </a:rPr>
              <a:t>La Vela requiere de una importante capacidad de orientación espacial y visualización mental de la navegación que condiciona el nivel de control de la situación (distancias, recorridos, lateralización, coordinación oculo-manual,….). RENOM J. (2005)</a:t>
            </a:r>
          </a:p>
        </p:txBody>
      </p:sp>
      <p:pic>
        <p:nvPicPr>
          <p:cNvPr id="2053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3860800"/>
            <a:ext cx="2519363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7" descr="animación virada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788" y="3789363"/>
            <a:ext cx="14319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8" descr="Figura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188" y="4076700"/>
            <a:ext cx="2273300" cy="209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4356100" y="476250"/>
            <a:ext cx="3960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400" b="1" i="1" u="sng">
                <a:effectLst>
                  <a:outerShdw blurRad="38100" dist="38100" dir="2700000" algn="tl">
                    <a:srgbClr val="C0C0C0"/>
                  </a:outerShdw>
                </a:effectLst>
                <a:hlinkClick r:id="rId2" action="ppaction://hlinkfile"/>
              </a:rPr>
              <a:t>FUNDAMENTOS DE VELA</a:t>
            </a:r>
            <a:endParaRPr lang="es-ES" sz="2400" b="1" i="1" u="sng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075" name="Picture 3" descr="Murcia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27313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076" name="Group 4"/>
          <p:cNvGrpSpPr>
            <a:grpSpLocks/>
          </p:cNvGrpSpPr>
          <p:nvPr/>
        </p:nvGrpSpPr>
        <p:grpSpPr bwMode="auto">
          <a:xfrm>
            <a:off x="755650" y="1484313"/>
            <a:ext cx="7775575" cy="5386387"/>
            <a:chOff x="295" y="990"/>
            <a:chExt cx="4898" cy="3393"/>
          </a:xfrm>
        </p:grpSpPr>
        <p:sp>
          <p:nvSpPr>
            <p:cNvPr id="3078" name="AutoShape 5"/>
            <p:cNvSpPr>
              <a:spLocks noChangeAspect="1" noChangeArrowheads="1" noTextEdit="1"/>
            </p:cNvSpPr>
            <p:nvPr/>
          </p:nvSpPr>
          <p:spPr bwMode="auto">
            <a:xfrm>
              <a:off x="295" y="990"/>
              <a:ext cx="4898" cy="33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79" name="Rectangle 6"/>
            <p:cNvSpPr>
              <a:spLocks noChangeArrowheads="1"/>
            </p:cNvSpPr>
            <p:nvPr/>
          </p:nvSpPr>
          <p:spPr bwMode="auto">
            <a:xfrm>
              <a:off x="332" y="999"/>
              <a:ext cx="4795" cy="3320"/>
            </a:xfrm>
            <a:prstGeom prst="rect">
              <a:avLst/>
            </a:prstGeom>
            <a:solidFill>
              <a:srgbClr val="FFFFFF"/>
            </a:solidFill>
            <a:ln w="7938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80" name="Freeform 7"/>
            <p:cNvSpPr>
              <a:spLocks/>
            </p:cNvSpPr>
            <p:nvPr/>
          </p:nvSpPr>
          <p:spPr bwMode="auto">
            <a:xfrm>
              <a:off x="1371" y="1184"/>
              <a:ext cx="553" cy="276"/>
            </a:xfrm>
            <a:custGeom>
              <a:avLst/>
              <a:gdLst>
                <a:gd name="T0" fmla="*/ 92 w 553"/>
                <a:gd name="T1" fmla="*/ 276 h 276"/>
                <a:gd name="T2" fmla="*/ 460 w 553"/>
                <a:gd name="T3" fmla="*/ 276 h 276"/>
                <a:gd name="T4" fmla="*/ 481 w 553"/>
                <a:gd name="T5" fmla="*/ 274 h 276"/>
                <a:gd name="T6" fmla="*/ 501 w 553"/>
                <a:gd name="T7" fmla="*/ 267 h 276"/>
                <a:gd name="T8" fmla="*/ 518 w 553"/>
                <a:gd name="T9" fmla="*/ 256 h 276"/>
                <a:gd name="T10" fmla="*/ 532 w 553"/>
                <a:gd name="T11" fmla="*/ 242 h 276"/>
                <a:gd name="T12" fmla="*/ 543 w 553"/>
                <a:gd name="T13" fmla="*/ 224 h 276"/>
                <a:gd name="T14" fmla="*/ 549 w 553"/>
                <a:gd name="T15" fmla="*/ 204 h 276"/>
                <a:gd name="T16" fmla="*/ 553 w 553"/>
                <a:gd name="T17" fmla="*/ 184 h 276"/>
                <a:gd name="T18" fmla="*/ 553 w 553"/>
                <a:gd name="T19" fmla="*/ 92 h 276"/>
                <a:gd name="T20" fmla="*/ 549 w 553"/>
                <a:gd name="T21" fmla="*/ 71 h 276"/>
                <a:gd name="T22" fmla="*/ 543 w 553"/>
                <a:gd name="T23" fmla="*/ 53 h 276"/>
                <a:gd name="T24" fmla="*/ 532 w 553"/>
                <a:gd name="T25" fmla="*/ 34 h 276"/>
                <a:gd name="T26" fmla="*/ 518 w 553"/>
                <a:gd name="T27" fmla="*/ 20 h 276"/>
                <a:gd name="T28" fmla="*/ 501 w 553"/>
                <a:gd name="T29" fmla="*/ 9 h 276"/>
                <a:gd name="T30" fmla="*/ 481 w 553"/>
                <a:gd name="T31" fmla="*/ 3 h 276"/>
                <a:gd name="T32" fmla="*/ 460 w 553"/>
                <a:gd name="T33" fmla="*/ 0 h 276"/>
                <a:gd name="T34" fmla="*/ 92 w 553"/>
                <a:gd name="T35" fmla="*/ 0 h 276"/>
                <a:gd name="T36" fmla="*/ 72 w 553"/>
                <a:gd name="T37" fmla="*/ 3 h 276"/>
                <a:gd name="T38" fmla="*/ 51 w 553"/>
                <a:gd name="T39" fmla="*/ 9 h 276"/>
                <a:gd name="T40" fmla="*/ 34 w 553"/>
                <a:gd name="T41" fmla="*/ 20 h 276"/>
                <a:gd name="T42" fmla="*/ 20 w 553"/>
                <a:gd name="T43" fmla="*/ 34 h 276"/>
                <a:gd name="T44" fmla="*/ 8 w 553"/>
                <a:gd name="T45" fmla="*/ 53 h 276"/>
                <a:gd name="T46" fmla="*/ 1 w 553"/>
                <a:gd name="T47" fmla="*/ 71 h 276"/>
                <a:gd name="T48" fmla="*/ 0 w 553"/>
                <a:gd name="T49" fmla="*/ 92 h 276"/>
                <a:gd name="T50" fmla="*/ 0 w 553"/>
                <a:gd name="T51" fmla="*/ 184 h 276"/>
                <a:gd name="T52" fmla="*/ 1 w 553"/>
                <a:gd name="T53" fmla="*/ 204 h 276"/>
                <a:gd name="T54" fmla="*/ 8 w 553"/>
                <a:gd name="T55" fmla="*/ 224 h 276"/>
                <a:gd name="T56" fmla="*/ 20 w 553"/>
                <a:gd name="T57" fmla="*/ 242 h 276"/>
                <a:gd name="T58" fmla="*/ 34 w 553"/>
                <a:gd name="T59" fmla="*/ 256 h 276"/>
                <a:gd name="T60" fmla="*/ 51 w 553"/>
                <a:gd name="T61" fmla="*/ 267 h 276"/>
                <a:gd name="T62" fmla="*/ 72 w 553"/>
                <a:gd name="T63" fmla="*/ 274 h 276"/>
                <a:gd name="T64" fmla="*/ 92 w 553"/>
                <a:gd name="T65" fmla="*/ 276 h 27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53"/>
                <a:gd name="T100" fmla="*/ 0 h 276"/>
                <a:gd name="T101" fmla="*/ 553 w 553"/>
                <a:gd name="T102" fmla="*/ 276 h 27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53" h="276">
                  <a:moveTo>
                    <a:pt x="92" y="276"/>
                  </a:moveTo>
                  <a:lnTo>
                    <a:pt x="460" y="276"/>
                  </a:lnTo>
                  <a:lnTo>
                    <a:pt x="481" y="274"/>
                  </a:lnTo>
                  <a:lnTo>
                    <a:pt x="501" y="267"/>
                  </a:lnTo>
                  <a:lnTo>
                    <a:pt x="518" y="256"/>
                  </a:lnTo>
                  <a:lnTo>
                    <a:pt x="532" y="242"/>
                  </a:lnTo>
                  <a:lnTo>
                    <a:pt x="543" y="224"/>
                  </a:lnTo>
                  <a:lnTo>
                    <a:pt x="549" y="204"/>
                  </a:lnTo>
                  <a:lnTo>
                    <a:pt x="553" y="184"/>
                  </a:lnTo>
                  <a:lnTo>
                    <a:pt x="553" y="92"/>
                  </a:lnTo>
                  <a:lnTo>
                    <a:pt x="549" y="71"/>
                  </a:lnTo>
                  <a:lnTo>
                    <a:pt x="543" y="53"/>
                  </a:lnTo>
                  <a:lnTo>
                    <a:pt x="532" y="34"/>
                  </a:lnTo>
                  <a:lnTo>
                    <a:pt x="518" y="20"/>
                  </a:lnTo>
                  <a:lnTo>
                    <a:pt x="501" y="9"/>
                  </a:lnTo>
                  <a:lnTo>
                    <a:pt x="481" y="3"/>
                  </a:lnTo>
                  <a:lnTo>
                    <a:pt x="460" y="0"/>
                  </a:lnTo>
                  <a:lnTo>
                    <a:pt x="92" y="0"/>
                  </a:lnTo>
                  <a:lnTo>
                    <a:pt x="72" y="3"/>
                  </a:lnTo>
                  <a:lnTo>
                    <a:pt x="51" y="9"/>
                  </a:lnTo>
                  <a:lnTo>
                    <a:pt x="34" y="20"/>
                  </a:lnTo>
                  <a:lnTo>
                    <a:pt x="20" y="34"/>
                  </a:lnTo>
                  <a:lnTo>
                    <a:pt x="8" y="53"/>
                  </a:lnTo>
                  <a:lnTo>
                    <a:pt x="1" y="71"/>
                  </a:lnTo>
                  <a:lnTo>
                    <a:pt x="0" y="92"/>
                  </a:lnTo>
                  <a:lnTo>
                    <a:pt x="0" y="184"/>
                  </a:lnTo>
                  <a:lnTo>
                    <a:pt x="1" y="204"/>
                  </a:lnTo>
                  <a:lnTo>
                    <a:pt x="8" y="224"/>
                  </a:lnTo>
                  <a:lnTo>
                    <a:pt x="20" y="242"/>
                  </a:lnTo>
                  <a:lnTo>
                    <a:pt x="34" y="256"/>
                  </a:lnTo>
                  <a:lnTo>
                    <a:pt x="51" y="267"/>
                  </a:lnTo>
                  <a:lnTo>
                    <a:pt x="72" y="274"/>
                  </a:lnTo>
                  <a:lnTo>
                    <a:pt x="92" y="276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81" name="Rectangle 8"/>
            <p:cNvSpPr>
              <a:spLocks noChangeArrowheads="1"/>
            </p:cNvSpPr>
            <p:nvPr/>
          </p:nvSpPr>
          <p:spPr bwMode="auto">
            <a:xfrm>
              <a:off x="1410" y="1274"/>
              <a:ext cx="483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Escota-Cazar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082" name="Freeform 9"/>
            <p:cNvSpPr>
              <a:spLocks/>
            </p:cNvSpPr>
            <p:nvPr/>
          </p:nvSpPr>
          <p:spPr bwMode="auto">
            <a:xfrm>
              <a:off x="2176" y="1184"/>
              <a:ext cx="739" cy="276"/>
            </a:xfrm>
            <a:custGeom>
              <a:avLst/>
              <a:gdLst>
                <a:gd name="T0" fmla="*/ 93 w 739"/>
                <a:gd name="T1" fmla="*/ 276 h 276"/>
                <a:gd name="T2" fmla="*/ 647 w 739"/>
                <a:gd name="T3" fmla="*/ 276 h 276"/>
                <a:gd name="T4" fmla="*/ 667 w 739"/>
                <a:gd name="T5" fmla="*/ 274 h 276"/>
                <a:gd name="T6" fmla="*/ 686 w 739"/>
                <a:gd name="T7" fmla="*/ 267 h 276"/>
                <a:gd name="T8" fmla="*/ 705 w 739"/>
                <a:gd name="T9" fmla="*/ 256 h 276"/>
                <a:gd name="T10" fmla="*/ 719 w 739"/>
                <a:gd name="T11" fmla="*/ 242 h 276"/>
                <a:gd name="T12" fmla="*/ 730 w 739"/>
                <a:gd name="T13" fmla="*/ 224 h 276"/>
                <a:gd name="T14" fmla="*/ 736 w 739"/>
                <a:gd name="T15" fmla="*/ 204 h 276"/>
                <a:gd name="T16" fmla="*/ 739 w 739"/>
                <a:gd name="T17" fmla="*/ 184 h 276"/>
                <a:gd name="T18" fmla="*/ 739 w 739"/>
                <a:gd name="T19" fmla="*/ 92 h 276"/>
                <a:gd name="T20" fmla="*/ 736 w 739"/>
                <a:gd name="T21" fmla="*/ 71 h 276"/>
                <a:gd name="T22" fmla="*/ 730 w 739"/>
                <a:gd name="T23" fmla="*/ 53 h 276"/>
                <a:gd name="T24" fmla="*/ 719 w 739"/>
                <a:gd name="T25" fmla="*/ 34 h 276"/>
                <a:gd name="T26" fmla="*/ 705 w 739"/>
                <a:gd name="T27" fmla="*/ 20 h 276"/>
                <a:gd name="T28" fmla="*/ 686 w 739"/>
                <a:gd name="T29" fmla="*/ 9 h 276"/>
                <a:gd name="T30" fmla="*/ 667 w 739"/>
                <a:gd name="T31" fmla="*/ 3 h 276"/>
                <a:gd name="T32" fmla="*/ 647 w 739"/>
                <a:gd name="T33" fmla="*/ 0 h 276"/>
                <a:gd name="T34" fmla="*/ 93 w 739"/>
                <a:gd name="T35" fmla="*/ 0 h 276"/>
                <a:gd name="T36" fmla="*/ 72 w 739"/>
                <a:gd name="T37" fmla="*/ 3 h 276"/>
                <a:gd name="T38" fmla="*/ 54 w 739"/>
                <a:gd name="T39" fmla="*/ 9 h 276"/>
                <a:gd name="T40" fmla="*/ 36 w 739"/>
                <a:gd name="T41" fmla="*/ 20 h 276"/>
                <a:gd name="T42" fmla="*/ 21 w 739"/>
                <a:gd name="T43" fmla="*/ 34 h 276"/>
                <a:gd name="T44" fmla="*/ 10 w 739"/>
                <a:gd name="T45" fmla="*/ 53 h 276"/>
                <a:gd name="T46" fmla="*/ 4 w 739"/>
                <a:gd name="T47" fmla="*/ 71 h 276"/>
                <a:gd name="T48" fmla="*/ 0 w 739"/>
                <a:gd name="T49" fmla="*/ 92 h 276"/>
                <a:gd name="T50" fmla="*/ 0 w 739"/>
                <a:gd name="T51" fmla="*/ 184 h 276"/>
                <a:gd name="T52" fmla="*/ 4 w 739"/>
                <a:gd name="T53" fmla="*/ 204 h 276"/>
                <a:gd name="T54" fmla="*/ 10 w 739"/>
                <a:gd name="T55" fmla="*/ 224 h 276"/>
                <a:gd name="T56" fmla="*/ 21 w 739"/>
                <a:gd name="T57" fmla="*/ 242 h 276"/>
                <a:gd name="T58" fmla="*/ 36 w 739"/>
                <a:gd name="T59" fmla="*/ 256 h 276"/>
                <a:gd name="T60" fmla="*/ 54 w 739"/>
                <a:gd name="T61" fmla="*/ 267 h 276"/>
                <a:gd name="T62" fmla="*/ 72 w 739"/>
                <a:gd name="T63" fmla="*/ 274 h 276"/>
                <a:gd name="T64" fmla="*/ 93 w 739"/>
                <a:gd name="T65" fmla="*/ 276 h 27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39"/>
                <a:gd name="T100" fmla="*/ 0 h 276"/>
                <a:gd name="T101" fmla="*/ 739 w 739"/>
                <a:gd name="T102" fmla="*/ 276 h 27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39" h="276">
                  <a:moveTo>
                    <a:pt x="93" y="276"/>
                  </a:moveTo>
                  <a:lnTo>
                    <a:pt x="647" y="276"/>
                  </a:lnTo>
                  <a:lnTo>
                    <a:pt x="667" y="274"/>
                  </a:lnTo>
                  <a:lnTo>
                    <a:pt x="686" y="267"/>
                  </a:lnTo>
                  <a:lnTo>
                    <a:pt x="705" y="256"/>
                  </a:lnTo>
                  <a:lnTo>
                    <a:pt x="719" y="242"/>
                  </a:lnTo>
                  <a:lnTo>
                    <a:pt x="730" y="224"/>
                  </a:lnTo>
                  <a:lnTo>
                    <a:pt x="736" y="204"/>
                  </a:lnTo>
                  <a:lnTo>
                    <a:pt x="739" y="184"/>
                  </a:lnTo>
                  <a:lnTo>
                    <a:pt x="739" y="92"/>
                  </a:lnTo>
                  <a:lnTo>
                    <a:pt x="736" y="71"/>
                  </a:lnTo>
                  <a:lnTo>
                    <a:pt x="730" y="53"/>
                  </a:lnTo>
                  <a:lnTo>
                    <a:pt x="719" y="34"/>
                  </a:lnTo>
                  <a:lnTo>
                    <a:pt x="705" y="20"/>
                  </a:lnTo>
                  <a:lnTo>
                    <a:pt x="686" y="9"/>
                  </a:lnTo>
                  <a:lnTo>
                    <a:pt x="667" y="3"/>
                  </a:lnTo>
                  <a:lnTo>
                    <a:pt x="647" y="0"/>
                  </a:lnTo>
                  <a:lnTo>
                    <a:pt x="93" y="0"/>
                  </a:lnTo>
                  <a:lnTo>
                    <a:pt x="72" y="3"/>
                  </a:lnTo>
                  <a:lnTo>
                    <a:pt x="54" y="9"/>
                  </a:lnTo>
                  <a:lnTo>
                    <a:pt x="36" y="20"/>
                  </a:lnTo>
                  <a:lnTo>
                    <a:pt x="21" y="34"/>
                  </a:lnTo>
                  <a:lnTo>
                    <a:pt x="10" y="53"/>
                  </a:lnTo>
                  <a:lnTo>
                    <a:pt x="4" y="71"/>
                  </a:lnTo>
                  <a:lnTo>
                    <a:pt x="0" y="92"/>
                  </a:lnTo>
                  <a:lnTo>
                    <a:pt x="0" y="184"/>
                  </a:lnTo>
                  <a:lnTo>
                    <a:pt x="4" y="204"/>
                  </a:lnTo>
                  <a:lnTo>
                    <a:pt x="10" y="224"/>
                  </a:lnTo>
                  <a:lnTo>
                    <a:pt x="21" y="242"/>
                  </a:lnTo>
                  <a:lnTo>
                    <a:pt x="36" y="256"/>
                  </a:lnTo>
                  <a:lnTo>
                    <a:pt x="54" y="267"/>
                  </a:lnTo>
                  <a:lnTo>
                    <a:pt x="72" y="274"/>
                  </a:lnTo>
                  <a:lnTo>
                    <a:pt x="93" y="276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83" name="Rectangle 10"/>
            <p:cNvSpPr>
              <a:spLocks noChangeArrowheads="1"/>
            </p:cNvSpPr>
            <p:nvPr/>
          </p:nvSpPr>
          <p:spPr bwMode="auto">
            <a:xfrm>
              <a:off x="2329" y="1274"/>
              <a:ext cx="439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Timón-Caña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084" name="Freeform 11"/>
            <p:cNvSpPr>
              <a:spLocks/>
            </p:cNvSpPr>
            <p:nvPr/>
          </p:nvSpPr>
          <p:spPr bwMode="auto">
            <a:xfrm>
              <a:off x="3215" y="1184"/>
              <a:ext cx="552" cy="276"/>
            </a:xfrm>
            <a:custGeom>
              <a:avLst/>
              <a:gdLst>
                <a:gd name="T0" fmla="*/ 92 w 552"/>
                <a:gd name="T1" fmla="*/ 276 h 276"/>
                <a:gd name="T2" fmla="*/ 460 w 552"/>
                <a:gd name="T3" fmla="*/ 276 h 276"/>
                <a:gd name="T4" fmla="*/ 481 w 552"/>
                <a:gd name="T5" fmla="*/ 274 h 276"/>
                <a:gd name="T6" fmla="*/ 501 w 552"/>
                <a:gd name="T7" fmla="*/ 267 h 276"/>
                <a:gd name="T8" fmla="*/ 518 w 552"/>
                <a:gd name="T9" fmla="*/ 256 h 276"/>
                <a:gd name="T10" fmla="*/ 532 w 552"/>
                <a:gd name="T11" fmla="*/ 242 h 276"/>
                <a:gd name="T12" fmla="*/ 543 w 552"/>
                <a:gd name="T13" fmla="*/ 224 h 276"/>
                <a:gd name="T14" fmla="*/ 551 w 552"/>
                <a:gd name="T15" fmla="*/ 204 h 276"/>
                <a:gd name="T16" fmla="*/ 552 w 552"/>
                <a:gd name="T17" fmla="*/ 184 h 276"/>
                <a:gd name="T18" fmla="*/ 552 w 552"/>
                <a:gd name="T19" fmla="*/ 92 h 276"/>
                <a:gd name="T20" fmla="*/ 551 w 552"/>
                <a:gd name="T21" fmla="*/ 71 h 276"/>
                <a:gd name="T22" fmla="*/ 543 w 552"/>
                <a:gd name="T23" fmla="*/ 53 h 276"/>
                <a:gd name="T24" fmla="*/ 532 w 552"/>
                <a:gd name="T25" fmla="*/ 34 h 276"/>
                <a:gd name="T26" fmla="*/ 518 w 552"/>
                <a:gd name="T27" fmla="*/ 20 h 276"/>
                <a:gd name="T28" fmla="*/ 501 w 552"/>
                <a:gd name="T29" fmla="*/ 9 h 276"/>
                <a:gd name="T30" fmla="*/ 481 w 552"/>
                <a:gd name="T31" fmla="*/ 3 h 276"/>
                <a:gd name="T32" fmla="*/ 460 w 552"/>
                <a:gd name="T33" fmla="*/ 0 h 276"/>
                <a:gd name="T34" fmla="*/ 92 w 552"/>
                <a:gd name="T35" fmla="*/ 0 h 276"/>
                <a:gd name="T36" fmla="*/ 72 w 552"/>
                <a:gd name="T37" fmla="*/ 3 h 276"/>
                <a:gd name="T38" fmla="*/ 51 w 552"/>
                <a:gd name="T39" fmla="*/ 9 h 276"/>
                <a:gd name="T40" fmla="*/ 34 w 552"/>
                <a:gd name="T41" fmla="*/ 20 h 276"/>
                <a:gd name="T42" fmla="*/ 20 w 552"/>
                <a:gd name="T43" fmla="*/ 34 h 276"/>
                <a:gd name="T44" fmla="*/ 9 w 552"/>
                <a:gd name="T45" fmla="*/ 53 h 276"/>
                <a:gd name="T46" fmla="*/ 1 w 552"/>
                <a:gd name="T47" fmla="*/ 71 h 276"/>
                <a:gd name="T48" fmla="*/ 0 w 552"/>
                <a:gd name="T49" fmla="*/ 92 h 276"/>
                <a:gd name="T50" fmla="*/ 0 w 552"/>
                <a:gd name="T51" fmla="*/ 184 h 276"/>
                <a:gd name="T52" fmla="*/ 1 w 552"/>
                <a:gd name="T53" fmla="*/ 204 h 276"/>
                <a:gd name="T54" fmla="*/ 9 w 552"/>
                <a:gd name="T55" fmla="*/ 224 h 276"/>
                <a:gd name="T56" fmla="*/ 20 w 552"/>
                <a:gd name="T57" fmla="*/ 242 h 276"/>
                <a:gd name="T58" fmla="*/ 34 w 552"/>
                <a:gd name="T59" fmla="*/ 256 h 276"/>
                <a:gd name="T60" fmla="*/ 51 w 552"/>
                <a:gd name="T61" fmla="*/ 267 h 276"/>
                <a:gd name="T62" fmla="*/ 72 w 552"/>
                <a:gd name="T63" fmla="*/ 274 h 276"/>
                <a:gd name="T64" fmla="*/ 92 w 552"/>
                <a:gd name="T65" fmla="*/ 276 h 27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52"/>
                <a:gd name="T100" fmla="*/ 0 h 276"/>
                <a:gd name="T101" fmla="*/ 552 w 552"/>
                <a:gd name="T102" fmla="*/ 276 h 27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52" h="276">
                  <a:moveTo>
                    <a:pt x="92" y="276"/>
                  </a:moveTo>
                  <a:lnTo>
                    <a:pt x="460" y="276"/>
                  </a:lnTo>
                  <a:lnTo>
                    <a:pt x="481" y="274"/>
                  </a:lnTo>
                  <a:lnTo>
                    <a:pt x="501" y="267"/>
                  </a:lnTo>
                  <a:lnTo>
                    <a:pt x="518" y="256"/>
                  </a:lnTo>
                  <a:lnTo>
                    <a:pt x="532" y="242"/>
                  </a:lnTo>
                  <a:lnTo>
                    <a:pt x="543" y="224"/>
                  </a:lnTo>
                  <a:lnTo>
                    <a:pt x="551" y="204"/>
                  </a:lnTo>
                  <a:lnTo>
                    <a:pt x="552" y="184"/>
                  </a:lnTo>
                  <a:lnTo>
                    <a:pt x="552" y="92"/>
                  </a:lnTo>
                  <a:lnTo>
                    <a:pt x="551" y="71"/>
                  </a:lnTo>
                  <a:lnTo>
                    <a:pt x="543" y="53"/>
                  </a:lnTo>
                  <a:lnTo>
                    <a:pt x="532" y="34"/>
                  </a:lnTo>
                  <a:lnTo>
                    <a:pt x="518" y="20"/>
                  </a:lnTo>
                  <a:lnTo>
                    <a:pt x="501" y="9"/>
                  </a:lnTo>
                  <a:lnTo>
                    <a:pt x="481" y="3"/>
                  </a:lnTo>
                  <a:lnTo>
                    <a:pt x="460" y="0"/>
                  </a:lnTo>
                  <a:lnTo>
                    <a:pt x="92" y="0"/>
                  </a:lnTo>
                  <a:lnTo>
                    <a:pt x="72" y="3"/>
                  </a:lnTo>
                  <a:lnTo>
                    <a:pt x="51" y="9"/>
                  </a:lnTo>
                  <a:lnTo>
                    <a:pt x="34" y="20"/>
                  </a:lnTo>
                  <a:lnTo>
                    <a:pt x="20" y="34"/>
                  </a:lnTo>
                  <a:lnTo>
                    <a:pt x="9" y="53"/>
                  </a:lnTo>
                  <a:lnTo>
                    <a:pt x="1" y="71"/>
                  </a:lnTo>
                  <a:lnTo>
                    <a:pt x="0" y="92"/>
                  </a:lnTo>
                  <a:lnTo>
                    <a:pt x="0" y="184"/>
                  </a:lnTo>
                  <a:lnTo>
                    <a:pt x="1" y="204"/>
                  </a:lnTo>
                  <a:lnTo>
                    <a:pt x="9" y="224"/>
                  </a:lnTo>
                  <a:lnTo>
                    <a:pt x="20" y="242"/>
                  </a:lnTo>
                  <a:lnTo>
                    <a:pt x="34" y="256"/>
                  </a:lnTo>
                  <a:lnTo>
                    <a:pt x="51" y="267"/>
                  </a:lnTo>
                  <a:lnTo>
                    <a:pt x="72" y="274"/>
                  </a:lnTo>
                  <a:lnTo>
                    <a:pt x="92" y="276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85" name="Rectangle 12"/>
            <p:cNvSpPr>
              <a:spLocks noChangeArrowheads="1"/>
            </p:cNvSpPr>
            <p:nvPr/>
          </p:nvSpPr>
          <p:spPr bwMode="auto">
            <a:xfrm>
              <a:off x="3296" y="1227"/>
              <a:ext cx="394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Colocación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086" name="Rectangle 13"/>
            <p:cNvSpPr>
              <a:spLocks noChangeArrowheads="1"/>
            </p:cNvSpPr>
            <p:nvPr/>
          </p:nvSpPr>
          <p:spPr bwMode="auto">
            <a:xfrm>
              <a:off x="3405" y="1321"/>
              <a:ext cx="172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peso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087" name="Rectangle 14"/>
            <p:cNvSpPr>
              <a:spLocks noChangeArrowheads="1"/>
            </p:cNvSpPr>
            <p:nvPr/>
          </p:nvSpPr>
          <p:spPr bwMode="auto">
            <a:xfrm>
              <a:off x="1232" y="1922"/>
              <a:ext cx="830" cy="184"/>
            </a:xfrm>
            <a:prstGeom prst="rect">
              <a:avLst/>
            </a:prstGeom>
            <a:solidFill>
              <a:srgbClr val="E6E6E6"/>
            </a:solidFill>
            <a:ln w="7938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88" name="Rectangle 15"/>
            <p:cNvSpPr>
              <a:spLocks noChangeArrowheads="1"/>
            </p:cNvSpPr>
            <p:nvPr/>
          </p:nvSpPr>
          <p:spPr bwMode="auto">
            <a:xfrm>
              <a:off x="1280" y="1966"/>
              <a:ext cx="739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Propulsión-velocidad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089" name="Rectangle 16"/>
            <p:cNvSpPr>
              <a:spLocks noChangeArrowheads="1"/>
            </p:cNvSpPr>
            <p:nvPr/>
          </p:nvSpPr>
          <p:spPr bwMode="auto">
            <a:xfrm>
              <a:off x="2176" y="1922"/>
              <a:ext cx="739" cy="184"/>
            </a:xfrm>
            <a:prstGeom prst="rect">
              <a:avLst/>
            </a:prstGeom>
            <a:solidFill>
              <a:srgbClr val="E6E6E6"/>
            </a:solidFill>
            <a:ln w="7938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90" name="Rectangle 17"/>
            <p:cNvSpPr>
              <a:spLocks noChangeArrowheads="1"/>
            </p:cNvSpPr>
            <p:nvPr/>
          </p:nvSpPr>
          <p:spPr bwMode="auto">
            <a:xfrm>
              <a:off x="2242" y="1966"/>
              <a:ext cx="617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Dirección-Rumbo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091" name="Rectangle 18"/>
            <p:cNvSpPr>
              <a:spLocks noChangeArrowheads="1"/>
            </p:cNvSpPr>
            <p:nvPr/>
          </p:nvSpPr>
          <p:spPr bwMode="auto">
            <a:xfrm>
              <a:off x="3123" y="1922"/>
              <a:ext cx="737" cy="184"/>
            </a:xfrm>
            <a:prstGeom prst="rect">
              <a:avLst/>
            </a:prstGeom>
            <a:solidFill>
              <a:srgbClr val="E6E6E6"/>
            </a:solidFill>
            <a:ln w="7938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92" name="Rectangle 19"/>
            <p:cNvSpPr>
              <a:spLocks noChangeArrowheads="1"/>
            </p:cNvSpPr>
            <p:nvPr/>
          </p:nvSpPr>
          <p:spPr bwMode="auto">
            <a:xfrm>
              <a:off x="3191" y="1966"/>
              <a:ext cx="603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Equilibrio-Escora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093" name="Line 20"/>
            <p:cNvSpPr>
              <a:spLocks noChangeShapeType="1"/>
            </p:cNvSpPr>
            <p:nvPr/>
          </p:nvSpPr>
          <p:spPr bwMode="auto">
            <a:xfrm>
              <a:off x="1647" y="1460"/>
              <a:ext cx="1" cy="392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94" name="Freeform 21"/>
            <p:cNvSpPr>
              <a:spLocks/>
            </p:cNvSpPr>
            <p:nvPr/>
          </p:nvSpPr>
          <p:spPr bwMode="auto">
            <a:xfrm>
              <a:off x="1607" y="1843"/>
              <a:ext cx="79" cy="79"/>
            </a:xfrm>
            <a:custGeom>
              <a:avLst/>
              <a:gdLst>
                <a:gd name="T0" fmla="*/ 79 w 79"/>
                <a:gd name="T1" fmla="*/ 0 h 79"/>
                <a:gd name="T2" fmla="*/ 40 w 79"/>
                <a:gd name="T3" fmla="*/ 79 h 79"/>
                <a:gd name="T4" fmla="*/ 0 w 79"/>
                <a:gd name="T5" fmla="*/ 0 h 79"/>
                <a:gd name="T6" fmla="*/ 79 w 79"/>
                <a:gd name="T7" fmla="*/ 0 h 7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9"/>
                <a:gd name="T13" fmla="*/ 0 h 79"/>
                <a:gd name="T14" fmla="*/ 79 w 79"/>
                <a:gd name="T15" fmla="*/ 79 h 7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9" h="79">
                  <a:moveTo>
                    <a:pt x="79" y="0"/>
                  </a:moveTo>
                  <a:lnTo>
                    <a:pt x="40" y="79"/>
                  </a:lnTo>
                  <a:lnTo>
                    <a:pt x="0" y="0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95" name="Line 22"/>
            <p:cNvSpPr>
              <a:spLocks noChangeShapeType="1"/>
            </p:cNvSpPr>
            <p:nvPr/>
          </p:nvSpPr>
          <p:spPr bwMode="auto">
            <a:xfrm>
              <a:off x="2546" y="1460"/>
              <a:ext cx="1" cy="392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96" name="Freeform 23"/>
            <p:cNvSpPr>
              <a:spLocks/>
            </p:cNvSpPr>
            <p:nvPr/>
          </p:nvSpPr>
          <p:spPr bwMode="auto">
            <a:xfrm>
              <a:off x="2506" y="1843"/>
              <a:ext cx="80" cy="79"/>
            </a:xfrm>
            <a:custGeom>
              <a:avLst/>
              <a:gdLst>
                <a:gd name="T0" fmla="*/ 80 w 80"/>
                <a:gd name="T1" fmla="*/ 0 h 79"/>
                <a:gd name="T2" fmla="*/ 40 w 80"/>
                <a:gd name="T3" fmla="*/ 79 h 79"/>
                <a:gd name="T4" fmla="*/ 0 w 80"/>
                <a:gd name="T5" fmla="*/ 0 h 79"/>
                <a:gd name="T6" fmla="*/ 80 w 80"/>
                <a:gd name="T7" fmla="*/ 0 h 7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0"/>
                <a:gd name="T13" fmla="*/ 0 h 79"/>
                <a:gd name="T14" fmla="*/ 80 w 80"/>
                <a:gd name="T15" fmla="*/ 79 h 7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0" h="79">
                  <a:moveTo>
                    <a:pt x="80" y="0"/>
                  </a:moveTo>
                  <a:lnTo>
                    <a:pt x="40" y="79"/>
                  </a:lnTo>
                  <a:lnTo>
                    <a:pt x="0" y="0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97" name="Line 24"/>
            <p:cNvSpPr>
              <a:spLocks noChangeShapeType="1"/>
            </p:cNvSpPr>
            <p:nvPr/>
          </p:nvSpPr>
          <p:spPr bwMode="auto">
            <a:xfrm>
              <a:off x="3491" y="1460"/>
              <a:ext cx="1" cy="392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98" name="Freeform 25"/>
            <p:cNvSpPr>
              <a:spLocks/>
            </p:cNvSpPr>
            <p:nvPr/>
          </p:nvSpPr>
          <p:spPr bwMode="auto">
            <a:xfrm>
              <a:off x="3451" y="1843"/>
              <a:ext cx="79" cy="79"/>
            </a:xfrm>
            <a:custGeom>
              <a:avLst/>
              <a:gdLst>
                <a:gd name="T0" fmla="*/ 79 w 79"/>
                <a:gd name="T1" fmla="*/ 0 h 79"/>
                <a:gd name="T2" fmla="*/ 40 w 79"/>
                <a:gd name="T3" fmla="*/ 79 h 79"/>
                <a:gd name="T4" fmla="*/ 0 w 79"/>
                <a:gd name="T5" fmla="*/ 0 h 79"/>
                <a:gd name="T6" fmla="*/ 79 w 79"/>
                <a:gd name="T7" fmla="*/ 0 h 7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9"/>
                <a:gd name="T13" fmla="*/ 0 h 79"/>
                <a:gd name="T14" fmla="*/ 79 w 79"/>
                <a:gd name="T15" fmla="*/ 79 h 7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9" h="79">
                  <a:moveTo>
                    <a:pt x="79" y="0"/>
                  </a:moveTo>
                  <a:lnTo>
                    <a:pt x="40" y="79"/>
                  </a:lnTo>
                  <a:lnTo>
                    <a:pt x="0" y="0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99" name="Line 26"/>
            <p:cNvSpPr>
              <a:spLocks noChangeShapeType="1"/>
            </p:cNvSpPr>
            <p:nvPr/>
          </p:nvSpPr>
          <p:spPr bwMode="auto">
            <a:xfrm>
              <a:off x="1647" y="1460"/>
              <a:ext cx="859" cy="440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00" name="Freeform 27"/>
            <p:cNvSpPr>
              <a:spLocks/>
            </p:cNvSpPr>
            <p:nvPr/>
          </p:nvSpPr>
          <p:spPr bwMode="auto">
            <a:xfrm>
              <a:off x="2489" y="1875"/>
              <a:ext cx="57" cy="47"/>
            </a:xfrm>
            <a:custGeom>
              <a:avLst/>
              <a:gdLst>
                <a:gd name="T0" fmla="*/ 23 w 57"/>
                <a:gd name="T1" fmla="*/ 0 h 47"/>
                <a:gd name="T2" fmla="*/ 57 w 57"/>
                <a:gd name="T3" fmla="*/ 47 h 47"/>
                <a:gd name="T4" fmla="*/ 0 w 57"/>
                <a:gd name="T5" fmla="*/ 46 h 47"/>
                <a:gd name="T6" fmla="*/ 23 w 57"/>
                <a:gd name="T7" fmla="*/ 0 h 4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"/>
                <a:gd name="T13" fmla="*/ 0 h 47"/>
                <a:gd name="T14" fmla="*/ 57 w 57"/>
                <a:gd name="T15" fmla="*/ 47 h 4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" h="47">
                  <a:moveTo>
                    <a:pt x="23" y="0"/>
                  </a:moveTo>
                  <a:lnTo>
                    <a:pt x="57" y="47"/>
                  </a:lnTo>
                  <a:lnTo>
                    <a:pt x="0" y="46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01" name="Line 28"/>
            <p:cNvSpPr>
              <a:spLocks noChangeShapeType="1"/>
            </p:cNvSpPr>
            <p:nvPr/>
          </p:nvSpPr>
          <p:spPr bwMode="auto">
            <a:xfrm flipH="1">
              <a:off x="1688" y="1460"/>
              <a:ext cx="858" cy="440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02" name="Freeform 29"/>
            <p:cNvSpPr>
              <a:spLocks/>
            </p:cNvSpPr>
            <p:nvPr/>
          </p:nvSpPr>
          <p:spPr bwMode="auto">
            <a:xfrm>
              <a:off x="1647" y="1875"/>
              <a:ext cx="58" cy="47"/>
            </a:xfrm>
            <a:custGeom>
              <a:avLst/>
              <a:gdLst>
                <a:gd name="T0" fmla="*/ 58 w 58"/>
                <a:gd name="T1" fmla="*/ 46 h 47"/>
                <a:gd name="T2" fmla="*/ 0 w 58"/>
                <a:gd name="T3" fmla="*/ 47 h 47"/>
                <a:gd name="T4" fmla="*/ 34 w 58"/>
                <a:gd name="T5" fmla="*/ 0 h 47"/>
                <a:gd name="T6" fmla="*/ 58 w 58"/>
                <a:gd name="T7" fmla="*/ 46 h 4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47"/>
                <a:gd name="T14" fmla="*/ 58 w 58"/>
                <a:gd name="T15" fmla="*/ 47 h 4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47">
                  <a:moveTo>
                    <a:pt x="58" y="46"/>
                  </a:moveTo>
                  <a:lnTo>
                    <a:pt x="0" y="47"/>
                  </a:lnTo>
                  <a:lnTo>
                    <a:pt x="34" y="0"/>
                  </a:lnTo>
                  <a:lnTo>
                    <a:pt x="58" y="4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03" name="Line 30"/>
            <p:cNvSpPr>
              <a:spLocks noChangeShapeType="1"/>
            </p:cNvSpPr>
            <p:nvPr/>
          </p:nvSpPr>
          <p:spPr bwMode="auto">
            <a:xfrm>
              <a:off x="1647" y="1460"/>
              <a:ext cx="1800" cy="451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04" name="Freeform 31"/>
            <p:cNvSpPr>
              <a:spLocks/>
            </p:cNvSpPr>
            <p:nvPr/>
          </p:nvSpPr>
          <p:spPr bwMode="auto">
            <a:xfrm>
              <a:off x="3435" y="1885"/>
              <a:ext cx="56" cy="50"/>
            </a:xfrm>
            <a:custGeom>
              <a:avLst/>
              <a:gdLst>
                <a:gd name="T0" fmla="*/ 12 w 56"/>
                <a:gd name="T1" fmla="*/ 0 h 50"/>
                <a:gd name="T2" fmla="*/ 56 w 56"/>
                <a:gd name="T3" fmla="*/ 37 h 50"/>
                <a:gd name="T4" fmla="*/ 0 w 56"/>
                <a:gd name="T5" fmla="*/ 50 h 50"/>
                <a:gd name="T6" fmla="*/ 12 w 56"/>
                <a:gd name="T7" fmla="*/ 0 h 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6"/>
                <a:gd name="T13" fmla="*/ 0 h 50"/>
                <a:gd name="T14" fmla="*/ 56 w 56"/>
                <a:gd name="T15" fmla="*/ 50 h 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6" h="50">
                  <a:moveTo>
                    <a:pt x="12" y="0"/>
                  </a:moveTo>
                  <a:lnTo>
                    <a:pt x="56" y="37"/>
                  </a:lnTo>
                  <a:lnTo>
                    <a:pt x="0" y="5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05" name="Line 32"/>
            <p:cNvSpPr>
              <a:spLocks noChangeShapeType="1"/>
            </p:cNvSpPr>
            <p:nvPr/>
          </p:nvSpPr>
          <p:spPr bwMode="auto">
            <a:xfrm>
              <a:off x="2546" y="1460"/>
              <a:ext cx="905" cy="442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06" name="Freeform 33"/>
            <p:cNvSpPr>
              <a:spLocks/>
            </p:cNvSpPr>
            <p:nvPr/>
          </p:nvSpPr>
          <p:spPr bwMode="auto">
            <a:xfrm>
              <a:off x="3433" y="1875"/>
              <a:ext cx="58" cy="47"/>
            </a:xfrm>
            <a:custGeom>
              <a:avLst/>
              <a:gdLst>
                <a:gd name="T0" fmla="*/ 22 w 58"/>
                <a:gd name="T1" fmla="*/ 0 h 47"/>
                <a:gd name="T2" fmla="*/ 58 w 58"/>
                <a:gd name="T3" fmla="*/ 47 h 47"/>
                <a:gd name="T4" fmla="*/ 0 w 58"/>
                <a:gd name="T5" fmla="*/ 47 h 47"/>
                <a:gd name="T6" fmla="*/ 22 w 58"/>
                <a:gd name="T7" fmla="*/ 0 h 4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47"/>
                <a:gd name="T14" fmla="*/ 58 w 58"/>
                <a:gd name="T15" fmla="*/ 47 h 4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47">
                  <a:moveTo>
                    <a:pt x="22" y="0"/>
                  </a:moveTo>
                  <a:lnTo>
                    <a:pt x="58" y="47"/>
                  </a:lnTo>
                  <a:lnTo>
                    <a:pt x="0" y="47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07" name="Line 34"/>
            <p:cNvSpPr>
              <a:spLocks noChangeShapeType="1"/>
            </p:cNvSpPr>
            <p:nvPr/>
          </p:nvSpPr>
          <p:spPr bwMode="auto">
            <a:xfrm flipH="1">
              <a:off x="2587" y="1460"/>
              <a:ext cx="904" cy="442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08" name="Freeform 35"/>
            <p:cNvSpPr>
              <a:spLocks/>
            </p:cNvSpPr>
            <p:nvPr/>
          </p:nvSpPr>
          <p:spPr bwMode="auto">
            <a:xfrm>
              <a:off x="2546" y="1875"/>
              <a:ext cx="57" cy="47"/>
            </a:xfrm>
            <a:custGeom>
              <a:avLst/>
              <a:gdLst>
                <a:gd name="T0" fmla="*/ 57 w 57"/>
                <a:gd name="T1" fmla="*/ 47 h 47"/>
                <a:gd name="T2" fmla="*/ 0 w 57"/>
                <a:gd name="T3" fmla="*/ 47 h 47"/>
                <a:gd name="T4" fmla="*/ 35 w 57"/>
                <a:gd name="T5" fmla="*/ 0 h 47"/>
                <a:gd name="T6" fmla="*/ 57 w 57"/>
                <a:gd name="T7" fmla="*/ 47 h 4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"/>
                <a:gd name="T13" fmla="*/ 0 h 47"/>
                <a:gd name="T14" fmla="*/ 57 w 57"/>
                <a:gd name="T15" fmla="*/ 47 h 4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" h="47">
                  <a:moveTo>
                    <a:pt x="57" y="47"/>
                  </a:moveTo>
                  <a:lnTo>
                    <a:pt x="0" y="47"/>
                  </a:lnTo>
                  <a:lnTo>
                    <a:pt x="35" y="0"/>
                  </a:lnTo>
                  <a:lnTo>
                    <a:pt x="57" y="4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09" name="Line 36"/>
            <p:cNvSpPr>
              <a:spLocks noChangeShapeType="1"/>
            </p:cNvSpPr>
            <p:nvPr/>
          </p:nvSpPr>
          <p:spPr bwMode="auto">
            <a:xfrm flipH="1">
              <a:off x="1691" y="1460"/>
              <a:ext cx="1800" cy="451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10" name="Freeform 37"/>
            <p:cNvSpPr>
              <a:spLocks/>
            </p:cNvSpPr>
            <p:nvPr/>
          </p:nvSpPr>
          <p:spPr bwMode="auto">
            <a:xfrm>
              <a:off x="1647" y="1885"/>
              <a:ext cx="56" cy="50"/>
            </a:xfrm>
            <a:custGeom>
              <a:avLst/>
              <a:gdLst>
                <a:gd name="T0" fmla="*/ 56 w 56"/>
                <a:gd name="T1" fmla="*/ 50 h 50"/>
                <a:gd name="T2" fmla="*/ 0 w 56"/>
                <a:gd name="T3" fmla="*/ 37 h 50"/>
                <a:gd name="T4" fmla="*/ 44 w 56"/>
                <a:gd name="T5" fmla="*/ 0 h 50"/>
                <a:gd name="T6" fmla="*/ 56 w 56"/>
                <a:gd name="T7" fmla="*/ 50 h 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6"/>
                <a:gd name="T13" fmla="*/ 0 h 50"/>
                <a:gd name="T14" fmla="*/ 56 w 56"/>
                <a:gd name="T15" fmla="*/ 50 h 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6" h="50">
                  <a:moveTo>
                    <a:pt x="56" y="50"/>
                  </a:moveTo>
                  <a:lnTo>
                    <a:pt x="0" y="37"/>
                  </a:lnTo>
                  <a:lnTo>
                    <a:pt x="44" y="0"/>
                  </a:lnTo>
                  <a:lnTo>
                    <a:pt x="56" y="5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11" name="Freeform 38"/>
            <p:cNvSpPr>
              <a:spLocks/>
            </p:cNvSpPr>
            <p:nvPr/>
          </p:nvSpPr>
          <p:spPr bwMode="auto">
            <a:xfrm>
              <a:off x="517" y="2475"/>
              <a:ext cx="370" cy="184"/>
            </a:xfrm>
            <a:custGeom>
              <a:avLst/>
              <a:gdLst>
                <a:gd name="T0" fmla="*/ 278 w 370"/>
                <a:gd name="T1" fmla="*/ 184 h 184"/>
                <a:gd name="T2" fmla="*/ 92 w 370"/>
                <a:gd name="T3" fmla="*/ 184 h 184"/>
                <a:gd name="T4" fmla="*/ 72 w 370"/>
                <a:gd name="T5" fmla="*/ 183 h 184"/>
                <a:gd name="T6" fmla="*/ 53 w 370"/>
                <a:gd name="T7" fmla="*/ 175 h 184"/>
                <a:gd name="T8" fmla="*/ 36 w 370"/>
                <a:gd name="T9" fmla="*/ 164 h 184"/>
                <a:gd name="T10" fmla="*/ 20 w 370"/>
                <a:gd name="T11" fmla="*/ 150 h 184"/>
                <a:gd name="T12" fmla="*/ 9 w 370"/>
                <a:gd name="T13" fmla="*/ 133 h 184"/>
                <a:gd name="T14" fmla="*/ 3 w 370"/>
                <a:gd name="T15" fmla="*/ 112 h 184"/>
                <a:gd name="T16" fmla="*/ 0 w 370"/>
                <a:gd name="T17" fmla="*/ 92 h 184"/>
                <a:gd name="T18" fmla="*/ 3 w 370"/>
                <a:gd name="T19" fmla="*/ 72 h 184"/>
                <a:gd name="T20" fmla="*/ 9 w 370"/>
                <a:gd name="T21" fmla="*/ 51 h 184"/>
                <a:gd name="T22" fmla="*/ 20 w 370"/>
                <a:gd name="T23" fmla="*/ 34 h 184"/>
                <a:gd name="T24" fmla="*/ 36 w 370"/>
                <a:gd name="T25" fmla="*/ 20 h 184"/>
                <a:gd name="T26" fmla="*/ 53 w 370"/>
                <a:gd name="T27" fmla="*/ 9 h 184"/>
                <a:gd name="T28" fmla="*/ 72 w 370"/>
                <a:gd name="T29" fmla="*/ 1 h 184"/>
                <a:gd name="T30" fmla="*/ 92 w 370"/>
                <a:gd name="T31" fmla="*/ 0 h 184"/>
                <a:gd name="T32" fmla="*/ 278 w 370"/>
                <a:gd name="T33" fmla="*/ 0 h 184"/>
                <a:gd name="T34" fmla="*/ 298 w 370"/>
                <a:gd name="T35" fmla="*/ 1 h 184"/>
                <a:gd name="T36" fmla="*/ 317 w 370"/>
                <a:gd name="T37" fmla="*/ 9 h 184"/>
                <a:gd name="T38" fmla="*/ 334 w 370"/>
                <a:gd name="T39" fmla="*/ 20 h 184"/>
                <a:gd name="T40" fmla="*/ 349 w 370"/>
                <a:gd name="T41" fmla="*/ 34 h 184"/>
                <a:gd name="T42" fmla="*/ 360 w 370"/>
                <a:gd name="T43" fmla="*/ 51 h 184"/>
                <a:gd name="T44" fmla="*/ 367 w 370"/>
                <a:gd name="T45" fmla="*/ 72 h 184"/>
                <a:gd name="T46" fmla="*/ 370 w 370"/>
                <a:gd name="T47" fmla="*/ 92 h 184"/>
                <a:gd name="T48" fmla="*/ 370 w 370"/>
                <a:gd name="T49" fmla="*/ 92 h 184"/>
                <a:gd name="T50" fmla="*/ 367 w 370"/>
                <a:gd name="T51" fmla="*/ 112 h 184"/>
                <a:gd name="T52" fmla="*/ 360 w 370"/>
                <a:gd name="T53" fmla="*/ 133 h 184"/>
                <a:gd name="T54" fmla="*/ 349 w 370"/>
                <a:gd name="T55" fmla="*/ 150 h 184"/>
                <a:gd name="T56" fmla="*/ 334 w 370"/>
                <a:gd name="T57" fmla="*/ 164 h 184"/>
                <a:gd name="T58" fmla="*/ 317 w 370"/>
                <a:gd name="T59" fmla="*/ 175 h 184"/>
                <a:gd name="T60" fmla="*/ 298 w 370"/>
                <a:gd name="T61" fmla="*/ 183 h 184"/>
                <a:gd name="T62" fmla="*/ 278 w 370"/>
                <a:gd name="T63" fmla="*/ 184 h 18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70"/>
                <a:gd name="T97" fmla="*/ 0 h 184"/>
                <a:gd name="T98" fmla="*/ 370 w 370"/>
                <a:gd name="T99" fmla="*/ 184 h 18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70" h="184">
                  <a:moveTo>
                    <a:pt x="278" y="184"/>
                  </a:moveTo>
                  <a:lnTo>
                    <a:pt x="92" y="184"/>
                  </a:lnTo>
                  <a:lnTo>
                    <a:pt x="72" y="183"/>
                  </a:lnTo>
                  <a:lnTo>
                    <a:pt x="53" y="175"/>
                  </a:lnTo>
                  <a:lnTo>
                    <a:pt x="36" y="164"/>
                  </a:lnTo>
                  <a:lnTo>
                    <a:pt x="20" y="150"/>
                  </a:lnTo>
                  <a:lnTo>
                    <a:pt x="9" y="133"/>
                  </a:lnTo>
                  <a:lnTo>
                    <a:pt x="3" y="112"/>
                  </a:lnTo>
                  <a:lnTo>
                    <a:pt x="0" y="92"/>
                  </a:lnTo>
                  <a:lnTo>
                    <a:pt x="3" y="72"/>
                  </a:lnTo>
                  <a:lnTo>
                    <a:pt x="9" y="51"/>
                  </a:lnTo>
                  <a:lnTo>
                    <a:pt x="20" y="34"/>
                  </a:lnTo>
                  <a:lnTo>
                    <a:pt x="36" y="20"/>
                  </a:lnTo>
                  <a:lnTo>
                    <a:pt x="53" y="9"/>
                  </a:lnTo>
                  <a:lnTo>
                    <a:pt x="72" y="1"/>
                  </a:lnTo>
                  <a:lnTo>
                    <a:pt x="92" y="0"/>
                  </a:lnTo>
                  <a:lnTo>
                    <a:pt x="278" y="0"/>
                  </a:lnTo>
                  <a:lnTo>
                    <a:pt x="298" y="1"/>
                  </a:lnTo>
                  <a:lnTo>
                    <a:pt x="317" y="9"/>
                  </a:lnTo>
                  <a:lnTo>
                    <a:pt x="334" y="20"/>
                  </a:lnTo>
                  <a:lnTo>
                    <a:pt x="349" y="34"/>
                  </a:lnTo>
                  <a:lnTo>
                    <a:pt x="360" y="51"/>
                  </a:lnTo>
                  <a:lnTo>
                    <a:pt x="367" y="72"/>
                  </a:lnTo>
                  <a:lnTo>
                    <a:pt x="370" y="92"/>
                  </a:lnTo>
                  <a:lnTo>
                    <a:pt x="367" y="112"/>
                  </a:lnTo>
                  <a:lnTo>
                    <a:pt x="360" y="133"/>
                  </a:lnTo>
                  <a:lnTo>
                    <a:pt x="349" y="150"/>
                  </a:lnTo>
                  <a:lnTo>
                    <a:pt x="334" y="164"/>
                  </a:lnTo>
                  <a:lnTo>
                    <a:pt x="317" y="175"/>
                  </a:lnTo>
                  <a:lnTo>
                    <a:pt x="298" y="183"/>
                  </a:lnTo>
                  <a:lnTo>
                    <a:pt x="278" y="184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12" name="Rectangle 39"/>
            <p:cNvSpPr>
              <a:spLocks noChangeArrowheads="1"/>
            </p:cNvSpPr>
            <p:nvPr/>
          </p:nvSpPr>
          <p:spPr bwMode="auto">
            <a:xfrm>
              <a:off x="596" y="2518"/>
              <a:ext cx="213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Cazar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113" name="Freeform 40"/>
            <p:cNvSpPr>
              <a:spLocks/>
            </p:cNvSpPr>
            <p:nvPr/>
          </p:nvSpPr>
          <p:spPr bwMode="auto">
            <a:xfrm>
              <a:off x="2251" y="3582"/>
              <a:ext cx="591" cy="276"/>
            </a:xfrm>
            <a:custGeom>
              <a:avLst/>
              <a:gdLst>
                <a:gd name="T0" fmla="*/ 498 w 591"/>
                <a:gd name="T1" fmla="*/ 276 h 276"/>
                <a:gd name="T2" fmla="*/ 93 w 591"/>
                <a:gd name="T3" fmla="*/ 276 h 276"/>
                <a:gd name="T4" fmla="*/ 72 w 591"/>
                <a:gd name="T5" fmla="*/ 273 h 276"/>
                <a:gd name="T6" fmla="*/ 52 w 591"/>
                <a:gd name="T7" fmla="*/ 267 h 276"/>
                <a:gd name="T8" fmla="*/ 35 w 591"/>
                <a:gd name="T9" fmla="*/ 256 h 276"/>
                <a:gd name="T10" fmla="*/ 21 w 591"/>
                <a:gd name="T11" fmla="*/ 240 h 276"/>
                <a:gd name="T12" fmla="*/ 8 w 591"/>
                <a:gd name="T13" fmla="*/ 223 h 276"/>
                <a:gd name="T14" fmla="*/ 2 w 591"/>
                <a:gd name="T15" fmla="*/ 205 h 276"/>
                <a:gd name="T16" fmla="*/ 0 w 591"/>
                <a:gd name="T17" fmla="*/ 184 h 276"/>
                <a:gd name="T18" fmla="*/ 0 w 591"/>
                <a:gd name="T19" fmla="*/ 92 h 276"/>
                <a:gd name="T20" fmla="*/ 2 w 591"/>
                <a:gd name="T21" fmla="*/ 70 h 276"/>
                <a:gd name="T22" fmla="*/ 8 w 591"/>
                <a:gd name="T23" fmla="*/ 52 h 276"/>
                <a:gd name="T24" fmla="*/ 21 w 591"/>
                <a:gd name="T25" fmla="*/ 34 h 276"/>
                <a:gd name="T26" fmla="*/ 35 w 591"/>
                <a:gd name="T27" fmla="*/ 19 h 276"/>
                <a:gd name="T28" fmla="*/ 52 w 591"/>
                <a:gd name="T29" fmla="*/ 8 h 276"/>
                <a:gd name="T30" fmla="*/ 72 w 591"/>
                <a:gd name="T31" fmla="*/ 2 h 276"/>
                <a:gd name="T32" fmla="*/ 93 w 591"/>
                <a:gd name="T33" fmla="*/ 0 h 276"/>
                <a:gd name="T34" fmla="*/ 498 w 591"/>
                <a:gd name="T35" fmla="*/ 0 h 276"/>
                <a:gd name="T36" fmla="*/ 519 w 591"/>
                <a:gd name="T37" fmla="*/ 2 h 276"/>
                <a:gd name="T38" fmla="*/ 537 w 591"/>
                <a:gd name="T39" fmla="*/ 8 h 276"/>
                <a:gd name="T40" fmla="*/ 555 w 591"/>
                <a:gd name="T41" fmla="*/ 19 h 276"/>
                <a:gd name="T42" fmla="*/ 570 w 591"/>
                <a:gd name="T43" fmla="*/ 34 h 276"/>
                <a:gd name="T44" fmla="*/ 581 w 591"/>
                <a:gd name="T45" fmla="*/ 52 h 276"/>
                <a:gd name="T46" fmla="*/ 587 w 591"/>
                <a:gd name="T47" fmla="*/ 70 h 276"/>
                <a:gd name="T48" fmla="*/ 591 w 591"/>
                <a:gd name="T49" fmla="*/ 92 h 276"/>
                <a:gd name="T50" fmla="*/ 591 w 591"/>
                <a:gd name="T51" fmla="*/ 184 h 276"/>
                <a:gd name="T52" fmla="*/ 587 w 591"/>
                <a:gd name="T53" fmla="*/ 205 h 276"/>
                <a:gd name="T54" fmla="*/ 581 w 591"/>
                <a:gd name="T55" fmla="*/ 223 h 276"/>
                <a:gd name="T56" fmla="*/ 570 w 591"/>
                <a:gd name="T57" fmla="*/ 240 h 276"/>
                <a:gd name="T58" fmla="*/ 555 w 591"/>
                <a:gd name="T59" fmla="*/ 256 h 276"/>
                <a:gd name="T60" fmla="*/ 537 w 591"/>
                <a:gd name="T61" fmla="*/ 267 h 276"/>
                <a:gd name="T62" fmla="*/ 519 w 591"/>
                <a:gd name="T63" fmla="*/ 273 h 276"/>
                <a:gd name="T64" fmla="*/ 498 w 591"/>
                <a:gd name="T65" fmla="*/ 276 h 27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91"/>
                <a:gd name="T100" fmla="*/ 0 h 276"/>
                <a:gd name="T101" fmla="*/ 591 w 591"/>
                <a:gd name="T102" fmla="*/ 276 h 27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91" h="276">
                  <a:moveTo>
                    <a:pt x="498" y="276"/>
                  </a:moveTo>
                  <a:lnTo>
                    <a:pt x="93" y="276"/>
                  </a:lnTo>
                  <a:lnTo>
                    <a:pt x="72" y="273"/>
                  </a:lnTo>
                  <a:lnTo>
                    <a:pt x="52" y="267"/>
                  </a:lnTo>
                  <a:lnTo>
                    <a:pt x="35" y="256"/>
                  </a:lnTo>
                  <a:lnTo>
                    <a:pt x="21" y="240"/>
                  </a:lnTo>
                  <a:lnTo>
                    <a:pt x="8" y="223"/>
                  </a:lnTo>
                  <a:lnTo>
                    <a:pt x="2" y="205"/>
                  </a:lnTo>
                  <a:lnTo>
                    <a:pt x="0" y="184"/>
                  </a:lnTo>
                  <a:lnTo>
                    <a:pt x="0" y="92"/>
                  </a:lnTo>
                  <a:lnTo>
                    <a:pt x="2" y="70"/>
                  </a:lnTo>
                  <a:lnTo>
                    <a:pt x="8" y="52"/>
                  </a:lnTo>
                  <a:lnTo>
                    <a:pt x="21" y="34"/>
                  </a:lnTo>
                  <a:lnTo>
                    <a:pt x="35" y="19"/>
                  </a:lnTo>
                  <a:lnTo>
                    <a:pt x="52" y="8"/>
                  </a:lnTo>
                  <a:lnTo>
                    <a:pt x="72" y="2"/>
                  </a:lnTo>
                  <a:lnTo>
                    <a:pt x="93" y="0"/>
                  </a:lnTo>
                  <a:lnTo>
                    <a:pt x="498" y="0"/>
                  </a:lnTo>
                  <a:lnTo>
                    <a:pt x="519" y="2"/>
                  </a:lnTo>
                  <a:lnTo>
                    <a:pt x="537" y="8"/>
                  </a:lnTo>
                  <a:lnTo>
                    <a:pt x="555" y="19"/>
                  </a:lnTo>
                  <a:lnTo>
                    <a:pt x="570" y="34"/>
                  </a:lnTo>
                  <a:lnTo>
                    <a:pt x="581" y="52"/>
                  </a:lnTo>
                  <a:lnTo>
                    <a:pt x="587" y="70"/>
                  </a:lnTo>
                  <a:lnTo>
                    <a:pt x="591" y="92"/>
                  </a:lnTo>
                  <a:lnTo>
                    <a:pt x="591" y="184"/>
                  </a:lnTo>
                  <a:lnTo>
                    <a:pt x="587" y="205"/>
                  </a:lnTo>
                  <a:lnTo>
                    <a:pt x="581" y="223"/>
                  </a:lnTo>
                  <a:lnTo>
                    <a:pt x="570" y="240"/>
                  </a:lnTo>
                  <a:lnTo>
                    <a:pt x="555" y="256"/>
                  </a:lnTo>
                  <a:lnTo>
                    <a:pt x="537" y="267"/>
                  </a:lnTo>
                  <a:lnTo>
                    <a:pt x="519" y="273"/>
                  </a:lnTo>
                  <a:lnTo>
                    <a:pt x="498" y="276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14" name="Rectangle 41"/>
            <p:cNvSpPr>
              <a:spLocks noChangeArrowheads="1"/>
            </p:cNvSpPr>
            <p:nvPr/>
          </p:nvSpPr>
          <p:spPr bwMode="auto">
            <a:xfrm>
              <a:off x="2329" y="3671"/>
              <a:ext cx="439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Timón-Caña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115" name="Freeform 42"/>
            <p:cNvSpPr>
              <a:spLocks/>
            </p:cNvSpPr>
            <p:nvPr/>
          </p:nvSpPr>
          <p:spPr bwMode="auto">
            <a:xfrm>
              <a:off x="3836" y="2659"/>
              <a:ext cx="554" cy="277"/>
            </a:xfrm>
            <a:custGeom>
              <a:avLst/>
              <a:gdLst>
                <a:gd name="T0" fmla="*/ 462 w 554"/>
                <a:gd name="T1" fmla="*/ 277 h 277"/>
                <a:gd name="T2" fmla="*/ 92 w 554"/>
                <a:gd name="T3" fmla="*/ 277 h 277"/>
                <a:gd name="T4" fmla="*/ 72 w 554"/>
                <a:gd name="T5" fmla="*/ 275 h 277"/>
                <a:gd name="T6" fmla="*/ 53 w 554"/>
                <a:gd name="T7" fmla="*/ 267 h 277"/>
                <a:gd name="T8" fmla="*/ 36 w 554"/>
                <a:gd name="T9" fmla="*/ 256 h 277"/>
                <a:gd name="T10" fmla="*/ 20 w 554"/>
                <a:gd name="T11" fmla="*/ 242 h 277"/>
                <a:gd name="T12" fmla="*/ 10 w 554"/>
                <a:gd name="T13" fmla="*/ 225 h 277"/>
                <a:gd name="T14" fmla="*/ 3 w 554"/>
                <a:gd name="T15" fmla="*/ 205 h 277"/>
                <a:gd name="T16" fmla="*/ 0 w 554"/>
                <a:gd name="T17" fmla="*/ 184 h 277"/>
                <a:gd name="T18" fmla="*/ 0 w 554"/>
                <a:gd name="T19" fmla="*/ 92 h 277"/>
                <a:gd name="T20" fmla="*/ 3 w 554"/>
                <a:gd name="T21" fmla="*/ 72 h 277"/>
                <a:gd name="T22" fmla="*/ 10 w 554"/>
                <a:gd name="T23" fmla="*/ 52 h 277"/>
                <a:gd name="T24" fmla="*/ 20 w 554"/>
                <a:gd name="T25" fmla="*/ 35 h 277"/>
                <a:gd name="T26" fmla="*/ 36 w 554"/>
                <a:gd name="T27" fmla="*/ 20 h 277"/>
                <a:gd name="T28" fmla="*/ 53 w 554"/>
                <a:gd name="T29" fmla="*/ 10 h 277"/>
                <a:gd name="T30" fmla="*/ 72 w 554"/>
                <a:gd name="T31" fmla="*/ 2 h 277"/>
                <a:gd name="T32" fmla="*/ 92 w 554"/>
                <a:gd name="T33" fmla="*/ 0 h 277"/>
                <a:gd name="T34" fmla="*/ 462 w 554"/>
                <a:gd name="T35" fmla="*/ 0 h 277"/>
                <a:gd name="T36" fmla="*/ 483 w 554"/>
                <a:gd name="T37" fmla="*/ 2 h 277"/>
                <a:gd name="T38" fmla="*/ 501 w 554"/>
                <a:gd name="T39" fmla="*/ 10 h 277"/>
                <a:gd name="T40" fmla="*/ 519 w 554"/>
                <a:gd name="T41" fmla="*/ 20 h 277"/>
                <a:gd name="T42" fmla="*/ 534 w 554"/>
                <a:gd name="T43" fmla="*/ 35 h 277"/>
                <a:gd name="T44" fmla="*/ 545 w 554"/>
                <a:gd name="T45" fmla="*/ 52 h 277"/>
                <a:gd name="T46" fmla="*/ 551 w 554"/>
                <a:gd name="T47" fmla="*/ 72 h 277"/>
                <a:gd name="T48" fmla="*/ 554 w 554"/>
                <a:gd name="T49" fmla="*/ 92 h 277"/>
                <a:gd name="T50" fmla="*/ 554 w 554"/>
                <a:gd name="T51" fmla="*/ 184 h 277"/>
                <a:gd name="T52" fmla="*/ 551 w 554"/>
                <a:gd name="T53" fmla="*/ 205 h 277"/>
                <a:gd name="T54" fmla="*/ 545 w 554"/>
                <a:gd name="T55" fmla="*/ 225 h 277"/>
                <a:gd name="T56" fmla="*/ 534 w 554"/>
                <a:gd name="T57" fmla="*/ 242 h 277"/>
                <a:gd name="T58" fmla="*/ 519 w 554"/>
                <a:gd name="T59" fmla="*/ 256 h 277"/>
                <a:gd name="T60" fmla="*/ 501 w 554"/>
                <a:gd name="T61" fmla="*/ 267 h 277"/>
                <a:gd name="T62" fmla="*/ 483 w 554"/>
                <a:gd name="T63" fmla="*/ 275 h 277"/>
                <a:gd name="T64" fmla="*/ 462 w 554"/>
                <a:gd name="T65" fmla="*/ 277 h 27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54"/>
                <a:gd name="T100" fmla="*/ 0 h 277"/>
                <a:gd name="T101" fmla="*/ 554 w 554"/>
                <a:gd name="T102" fmla="*/ 277 h 27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54" h="277">
                  <a:moveTo>
                    <a:pt x="462" y="277"/>
                  </a:moveTo>
                  <a:lnTo>
                    <a:pt x="92" y="277"/>
                  </a:lnTo>
                  <a:lnTo>
                    <a:pt x="72" y="275"/>
                  </a:lnTo>
                  <a:lnTo>
                    <a:pt x="53" y="267"/>
                  </a:lnTo>
                  <a:lnTo>
                    <a:pt x="36" y="256"/>
                  </a:lnTo>
                  <a:lnTo>
                    <a:pt x="20" y="242"/>
                  </a:lnTo>
                  <a:lnTo>
                    <a:pt x="10" y="225"/>
                  </a:lnTo>
                  <a:lnTo>
                    <a:pt x="3" y="205"/>
                  </a:lnTo>
                  <a:lnTo>
                    <a:pt x="0" y="184"/>
                  </a:lnTo>
                  <a:lnTo>
                    <a:pt x="0" y="92"/>
                  </a:lnTo>
                  <a:lnTo>
                    <a:pt x="3" y="72"/>
                  </a:lnTo>
                  <a:lnTo>
                    <a:pt x="10" y="52"/>
                  </a:lnTo>
                  <a:lnTo>
                    <a:pt x="20" y="35"/>
                  </a:lnTo>
                  <a:lnTo>
                    <a:pt x="36" y="20"/>
                  </a:lnTo>
                  <a:lnTo>
                    <a:pt x="53" y="10"/>
                  </a:lnTo>
                  <a:lnTo>
                    <a:pt x="72" y="2"/>
                  </a:lnTo>
                  <a:lnTo>
                    <a:pt x="92" y="0"/>
                  </a:lnTo>
                  <a:lnTo>
                    <a:pt x="462" y="0"/>
                  </a:lnTo>
                  <a:lnTo>
                    <a:pt x="483" y="2"/>
                  </a:lnTo>
                  <a:lnTo>
                    <a:pt x="501" y="10"/>
                  </a:lnTo>
                  <a:lnTo>
                    <a:pt x="519" y="20"/>
                  </a:lnTo>
                  <a:lnTo>
                    <a:pt x="534" y="35"/>
                  </a:lnTo>
                  <a:lnTo>
                    <a:pt x="545" y="52"/>
                  </a:lnTo>
                  <a:lnTo>
                    <a:pt x="551" y="72"/>
                  </a:lnTo>
                  <a:lnTo>
                    <a:pt x="554" y="92"/>
                  </a:lnTo>
                  <a:lnTo>
                    <a:pt x="554" y="184"/>
                  </a:lnTo>
                  <a:lnTo>
                    <a:pt x="551" y="205"/>
                  </a:lnTo>
                  <a:lnTo>
                    <a:pt x="545" y="225"/>
                  </a:lnTo>
                  <a:lnTo>
                    <a:pt x="534" y="242"/>
                  </a:lnTo>
                  <a:lnTo>
                    <a:pt x="519" y="256"/>
                  </a:lnTo>
                  <a:lnTo>
                    <a:pt x="501" y="267"/>
                  </a:lnTo>
                  <a:lnTo>
                    <a:pt x="483" y="275"/>
                  </a:lnTo>
                  <a:lnTo>
                    <a:pt x="462" y="277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16" name="Rectangle 43"/>
            <p:cNvSpPr>
              <a:spLocks noChangeArrowheads="1"/>
            </p:cNvSpPr>
            <p:nvPr/>
          </p:nvSpPr>
          <p:spPr bwMode="auto">
            <a:xfrm>
              <a:off x="3917" y="2703"/>
              <a:ext cx="394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Colocación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117" name="Rectangle 44"/>
            <p:cNvSpPr>
              <a:spLocks noChangeArrowheads="1"/>
            </p:cNvSpPr>
            <p:nvPr/>
          </p:nvSpPr>
          <p:spPr bwMode="auto">
            <a:xfrm>
              <a:off x="4028" y="2796"/>
              <a:ext cx="172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peso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118" name="Line 45"/>
            <p:cNvSpPr>
              <a:spLocks noChangeShapeType="1"/>
            </p:cNvSpPr>
            <p:nvPr/>
          </p:nvSpPr>
          <p:spPr bwMode="auto">
            <a:xfrm flipV="1">
              <a:off x="701" y="2139"/>
              <a:ext cx="621" cy="336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19" name="Freeform 46"/>
            <p:cNvSpPr>
              <a:spLocks/>
            </p:cNvSpPr>
            <p:nvPr/>
          </p:nvSpPr>
          <p:spPr bwMode="auto">
            <a:xfrm>
              <a:off x="1296" y="2106"/>
              <a:ext cx="89" cy="72"/>
            </a:xfrm>
            <a:custGeom>
              <a:avLst/>
              <a:gdLst>
                <a:gd name="T0" fmla="*/ 0 w 89"/>
                <a:gd name="T1" fmla="*/ 2 h 72"/>
                <a:gd name="T2" fmla="*/ 89 w 89"/>
                <a:gd name="T3" fmla="*/ 0 h 72"/>
                <a:gd name="T4" fmla="*/ 37 w 89"/>
                <a:gd name="T5" fmla="*/ 72 h 72"/>
                <a:gd name="T6" fmla="*/ 0 w 89"/>
                <a:gd name="T7" fmla="*/ 2 h 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9"/>
                <a:gd name="T13" fmla="*/ 0 h 72"/>
                <a:gd name="T14" fmla="*/ 89 w 89"/>
                <a:gd name="T15" fmla="*/ 72 h 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9" h="72">
                  <a:moveTo>
                    <a:pt x="0" y="2"/>
                  </a:moveTo>
                  <a:lnTo>
                    <a:pt x="89" y="0"/>
                  </a:lnTo>
                  <a:lnTo>
                    <a:pt x="37" y="7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20" name="Line 47"/>
            <p:cNvSpPr>
              <a:spLocks noChangeShapeType="1"/>
            </p:cNvSpPr>
            <p:nvPr/>
          </p:nvSpPr>
          <p:spPr bwMode="auto">
            <a:xfrm flipV="1">
              <a:off x="2546" y="2175"/>
              <a:ext cx="1" cy="1407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21" name="Freeform 48"/>
            <p:cNvSpPr>
              <a:spLocks/>
            </p:cNvSpPr>
            <p:nvPr/>
          </p:nvSpPr>
          <p:spPr bwMode="auto">
            <a:xfrm>
              <a:off x="2506" y="2106"/>
              <a:ext cx="80" cy="80"/>
            </a:xfrm>
            <a:custGeom>
              <a:avLst/>
              <a:gdLst>
                <a:gd name="T0" fmla="*/ 0 w 80"/>
                <a:gd name="T1" fmla="*/ 80 h 80"/>
                <a:gd name="T2" fmla="*/ 40 w 80"/>
                <a:gd name="T3" fmla="*/ 0 h 80"/>
                <a:gd name="T4" fmla="*/ 80 w 80"/>
                <a:gd name="T5" fmla="*/ 80 h 80"/>
                <a:gd name="T6" fmla="*/ 0 w 80"/>
                <a:gd name="T7" fmla="*/ 80 h 8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0"/>
                <a:gd name="T13" fmla="*/ 0 h 80"/>
                <a:gd name="T14" fmla="*/ 80 w 80"/>
                <a:gd name="T15" fmla="*/ 80 h 8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0" h="80">
                  <a:moveTo>
                    <a:pt x="0" y="80"/>
                  </a:moveTo>
                  <a:lnTo>
                    <a:pt x="40" y="0"/>
                  </a:lnTo>
                  <a:lnTo>
                    <a:pt x="8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22" name="Line 49"/>
            <p:cNvSpPr>
              <a:spLocks noChangeShapeType="1"/>
            </p:cNvSpPr>
            <p:nvPr/>
          </p:nvSpPr>
          <p:spPr bwMode="auto">
            <a:xfrm flipH="1" flipV="1">
              <a:off x="3697" y="2160"/>
              <a:ext cx="417" cy="499"/>
            </a:xfrm>
            <a:prstGeom prst="line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23" name="Freeform 50"/>
            <p:cNvSpPr>
              <a:spLocks/>
            </p:cNvSpPr>
            <p:nvPr/>
          </p:nvSpPr>
          <p:spPr bwMode="auto">
            <a:xfrm>
              <a:off x="3652" y="2106"/>
              <a:ext cx="83" cy="86"/>
            </a:xfrm>
            <a:custGeom>
              <a:avLst/>
              <a:gdLst>
                <a:gd name="T0" fmla="*/ 20 w 83"/>
                <a:gd name="T1" fmla="*/ 86 h 86"/>
                <a:gd name="T2" fmla="*/ 0 w 83"/>
                <a:gd name="T3" fmla="*/ 0 h 86"/>
                <a:gd name="T4" fmla="*/ 83 w 83"/>
                <a:gd name="T5" fmla="*/ 36 h 86"/>
                <a:gd name="T6" fmla="*/ 20 w 83"/>
                <a:gd name="T7" fmla="*/ 86 h 8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3"/>
                <a:gd name="T13" fmla="*/ 0 h 86"/>
                <a:gd name="T14" fmla="*/ 83 w 83"/>
                <a:gd name="T15" fmla="*/ 86 h 8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3" h="86">
                  <a:moveTo>
                    <a:pt x="20" y="86"/>
                  </a:moveTo>
                  <a:lnTo>
                    <a:pt x="0" y="0"/>
                  </a:lnTo>
                  <a:lnTo>
                    <a:pt x="83" y="36"/>
                  </a:lnTo>
                  <a:lnTo>
                    <a:pt x="20" y="8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24" name="Freeform 51"/>
            <p:cNvSpPr>
              <a:spLocks/>
            </p:cNvSpPr>
            <p:nvPr/>
          </p:nvSpPr>
          <p:spPr bwMode="auto">
            <a:xfrm>
              <a:off x="517" y="2770"/>
              <a:ext cx="370" cy="184"/>
            </a:xfrm>
            <a:custGeom>
              <a:avLst/>
              <a:gdLst>
                <a:gd name="T0" fmla="*/ 278 w 370"/>
                <a:gd name="T1" fmla="*/ 184 h 184"/>
                <a:gd name="T2" fmla="*/ 92 w 370"/>
                <a:gd name="T3" fmla="*/ 184 h 184"/>
                <a:gd name="T4" fmla="*/ 72 w 370"/>
                <a:gd name="T5" fmla="*/ 181 h 184"/>
                <a:gd name="T6" fmla="*/ 53 w 370"/>
                <a:gd name="T7" fmla="*/ 175 h 184"/>
                <a:gd name="T8" fmla="*/ 36 w 370"/>
                <a:gd name="T9" fmla="*/ 164 h 184"/>
                <a:gd name="T10" fmla="*/ 20 w 370"/>
                <a:gd name="T11" fmla="*/ 150 h 184"/>
                <a:gd name="T12" fmla="*/ 9 w 370"/>
                <a:gd name="T13" fmla="*/ 133 h 184"/>
                <a:gd name="T14" fmla="*/ 3 w 370"/>
                <a:gd name="T15" fmla="*/ 112 h 184"/>
                <a:gd name="T16" fmla="*/ 0 w 370"/>
                <a:gd name="T17" fmla="*/ 92 h 184"/>
                <a:gd name="T18" fmla="*/ 3 w 370"/>
                <a:gd name="T19" fmla="*/ 72 h 184"/>
                <a:gd name="T20" fmla="*/ 9 w 370"/>
                <a:gd name="T21" fmla="*/ 52 h 184"/>
                <a:gd name="T22" fmla="*/ 20 w 370"/>
                <a:gd name="T23" fmla="*/ 34 h 184"/>
                <a:gd name="T24" fmla="*/ 36 w 370"/>
                <a:gd name="T25" fmla="*/ 20 h 184"/>
                <a:gd name="T26" fmla="*/ 53 w 370"/>
                <a:gd name="T27" fmla="*/ 9 h 184"/>
                <a:gd name="T28" fmla="*/ 72 w 370"/>
                <a:gd name="T29" fmla="*/ 2 h 184"/>
                <a:gd name="T30" fmla="*/ 92 w 370"/>
                <a:gd name="T31" fmla="*/ 0 h 184"/>
                <a:gd name="T32" fmla="*/ 278 w 370"/>
                <a:gd name="T33" fmla="*/ 0 h 184"/>
                <a:gd name="T34" fmla="*/ 298 w 370"/>
                <a:gd name="T35" fmla="*/ 2 h 184"/>
                <a:gd name="T36" fmla="*/ 317 w 370"/>
                <a:gd name="T37" fmla="*/ 9 h 184"/>
                <a:gd name="T38" fmla="*/ 334 w 370"/>
                <a:gd name="T39" fmla="*/ 20 h 184"/>
                <a:gd name="T40" fmla="*/ 349 w 370"/>
                <a:gd name="T41" fmla="*/ 34 h 184"/>
                <a:gd name="T42" fmla="*/ 360 w 370"/>
                <a:gd name="T43" fmla="*/ 52 h 184"/>
                <a:gd name="T44" fmla="*/ 367 w 370"/>
                <a:gd name="T45" fmla="*/ 72 h 184"/>
                <a:gd name="T46" fmla="*/ 370 w 370"/>
                <a:gd name="T47" fmla="*/ 92 h 184"/>
                <a:gd name="T48" fmla="*/ 370 w 370"/>
                <a:gd name="T49" fmla="*/ 92 h 184"/>
                <a:gd name="T50" fmla="*/ 367 w 370"/>
                <a:gd name="T51" fmla="*/ 112 h 184"/>
                <a:gd name="T52" fmla="*/ 360 w 370"/>
                <a:gd name="T53" fmla="*/ 133 h 184"/>
                <a:gd name="T54" fmla="*/ 349 w 370"/>
                <a:gd name="T55" fmla="*/ 150 h 184"/>
                <a:gd name="T56" fmla="*/ 334 w 370"/>
                <a:gd name="T57" fmla="*/ 164 h 184"/>
                <a:gd name="T58" fmla="*/ 317 w 370"/>
                <a:gd name="T59" fmla="*/ 175 h 184"/>
                <a:gd name="T60" fmla="*/ 298 w 370"/>
                <a:gd name="T61" fmla="*/ 181 h 184"/>
                <a:gd name="T62" fmla="*/ 278 w 370"/>
                <a:gd name="T63" fmla="*/ 184 h 18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70"/>
                <a:gd name="T97" fmla="*/ 0 h 184"/>
                <a:gd name="T98" fmla="*/ 370 w 370"/>
                <a:gd name="T99" fmla="*/ 184 h 18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70" h="184">
                  <a:moveTo>
                    <a:pt x="278" y="184"/>
                  </a:moveTo>
                  <a:lnTo>
                    <a:pt x="92" y="184"/>
                  </a:lnTo>
                  <a:lnTo>
                    <a:pt x="72" y="181"/>
                  </a:lnTo>
                  <a:lnTo>
                    <a:pt x="53" y="175"/>
                  </a:lnTo>
                  <a:lnTo>
                    <a:pt x="36" y="164"/>
                  </a:lnTo>
                  <a:lnTo>
                    <a:pt x="20" y="150"/>
                  </a:lnTo>
                  <a:lnTo>
                    <a:pt x="9" y="133"/>
                  </a:lnTo>
                  <a:lnTo>
                    <a:pt x="3" y="112"/>
                  </a:lnTo>
                  <a:lnTo>
                    <a:pt x="0" y="92"/>
                  </a:lnTo>
                  <a:lnTo>
                    <a:pt x="3" y="72"/>
                  </a:lnTo>
                  <a:lnTo>
                    <a:pt x="9" y="52"/>
                  </a:lnTo>
                  <a:lnTo>
                    <a:pt x="20" y="34"/>
                  </a:lnTo>
                  <a:lnTo>
                    <a:pt x="36" y="20"/>
                  </a:lnTo>
                  <a:lnTo>
                    <a:pt x="53" y="9"/>
                  </a:lnTo>
                  <a:lnTo>
                    <a:pt x="72" y="2"/>
                  </a:lnTo>
                  <a:lnTo>
                    <a:pt x="92" y="0"/>
                  </a:lnTo>
                  <a:lnTo>
                    <a:pt x="278" y="0"/>
                  </a:lnTo>
                  <a:lnTo>
                    <a:pt x="298" y="2"/>
                  </a:lnTo>
                  <a:lnTo>
                    <a:pt x="317" y="9"/>
                  </a:lnTo>
                  <a:lnTo>
                    <a:pt x="334" y="20"/>
                  </a:lnTo>
                  <a:lnTo>
                    <a:pt x="349" y="34"/>
                  </a:lnTo>
                  <a:lnTo>
                    <a:pt x="360" y="52"/>
                  </a:lnTo>
                  <a:lnTo>
                    <a:pt x="367" y="72"/>
                  </a:lnTo>
                  <a:lnTo>
                    <a:pt x="370" y="92"/>
                  </a:lnTo>
                  <a:lnTo>
                    <a:pt x="367" y="112"/>
                  </a:lnTo>
                  <a:lnTo>
                    <a:pt x="360" y="133"/>
                  </a:lnTo>
                  <a:lnTo>
                    <a:pt x="349" y="150"/>
                  </a:lnTo>
                  <a:lnTo>
                    <a:pt x="334" y="164"/>
                  </a:lnTo>
                  <a:lnTo>
                    <a:pt x="317" y="175"/>
                  </a:lnTo>
                  <a:lnTo>
                    <a:pt x="298" y="181"/>
                  </a:lnTo>
                  <a:lnTo>
                    <a:pt x="278" y="184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25" name="Rectangle 52"/>
            <p:cNvSpPr>
              <a:spLocks noChangeArrowheads="1"/>
            </p:cNvSpPr>
            <p:nvPr/>
          </p:nvSpPr>
          <p:spPr bwMode="auto">
            <a:xfrm>
              <a:off x="584" y="2814"/>
              <a:ext cx="239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Contra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126" name="Freeform 53"/>
            <p:cNvSpPr>
              <a:spLocks/>
            </p:cNvSpPr>
            <p:nvPr/>
          </p:nvSpPr>
          <p:spPr bwMode="auto">
            <a:xfrm>
              <a:off x="3874" y="3157"/>
              <a:ext cx="368" cy="185"/>
            </a:xfrm>
            <a:custGeom>
              <a:avLst/>
              <a:gdLst>
                <a:gd name="T0" fmla="*/ 276 w 368"/>
                <a:gd name="T1" fmla="*/ 185 h 185"/>
                <a:gd name="T2" fmla="*/ 92 w 368"/>
                <a:gd name="T3" fmla="*/ 185 h 185"/>
                <a:gd name="T4" fmla="*/ 71 w 368"/>
                <a:gd name="T5" fmla="*/ 183 h 185"/>
                <a:gd name="T6" fmla="*/ 51 w 368"/>
                <a:gd name="T7" fmla="*/ 175 h 185"/>
                <a:gd name="T8" fmla="*/ 34 w 368"/>
                <a:gd name="T9" fmla="*/ 164 h 185"/>
                <a:gd name="T10" fmla="*/ 20 w 368"/>
                <a:gd name="T11" fmla="*/ 150 h 185"/>
                <a:gd name="T12" fmla="*/ 9 w 368"/>
                <a:gd name="T13" fmla="*/ 133 h 185"/>
                <a:gd name="T14" fmla="*/ 1 w 368"/>
                <a:gd name="T15" fmla="*/ 113 h 185"/>
                <a:gd name="T16" fmla="*/ 0 w 368"/>
                <a:gd name="T17" fmla="*/ 92 h 185"/>
                <a:gd name="T18" fmla="*/ 1 w 368"/>
                <a:gd name="T19" fmla="*/ 72 h 185"/>
                <a:gd name="T20" fmla="*/ 9 w 368"/>
                <a:gd name="T21" fmla="*/ 52 h 185"/>
                <a:gd name="T22" fmla="*/ 20 w 368"/>
                <a:gd name="T23" fmla="*/ 35 h 185"/>
                <a:gd name="T24" fmla="*/ 34 w 368"/>
                <a:gd name="T25" fmla="*/ 21 h 185"/>
                <a:gd name="T26" fmla="*/ 51 w 368"/>
                <a:gd name="T27" fmla="*/ 10 h 185"/>
                <a:gd name="T28" fmla="*/ 71 w 368"/>
                <a:gd name="T29" fmla="*/ 2 h 185"/>
                <a:gd name="T30" fmla="*/ 92 w 368"/>
                <a:gd name="T31" fmla="*/ 0 h 185"/>
                <a:gd name="T32" fmla="*/ 276 w 368"/>
                <a:gd name="T33" fmla="*/ 0 h 185"/>
                <a:gd name="T34" fmla="*/ 296 w 368"/>
                <a:gd name="T35" fmla="*/ 2 h 185"/>
                <a:gd name="T36" fmla="*/ 317 w 368"/>
                <a:gd name="T37" fmla="*/ 10 h 185"/>
                <a:gd name="T38" fmla="*/ 334 w 368"/>
                <a:gd name="T39" fmla="*/ 21 h 185"/>
                <a:gd name="T40" fmla="*/ 348 w 368"/>
                <a:gd name="T41" fmla="*/ 35 h 185"/>
                <a:gd name="T42" fmla="*/ 359 w 368"/>
                <a:gd name="T43" fmla="*/ 52 h 185"/>
                <a:gd name="T44" fmla="*/ 367 w 368"/>
                <a:gd name="T45" fmla="*/ 72 h 185"/>
                <a:gd name="T46" fmla="*/ 368 w 368"/>
                <a:gd name="T47" fmla="*/ 92 h 185"/>
                <a:gd name="T48" fmla="*/ 368 w 368"/>
                <a:gd name="T49" fmla="*/ 92 h 185"/>
                <a:gd name="T50" fmla="*/ 367 w 368"/>
                <a:gd name="T51" fmla="*/ 113 h 185"/>
                <a:gd name="T52" fmla="*/ 359 w 368"/>
                <a:gd name="T53" fmla="*/ 133 h 185"/>
                <a:gd name="T54" fmla="*/ 348 w 368"/>
                <a:gd name="T55" fmla="*/ 150 h 185"/>
                <a:gd name="T56" fmla="*/ 334 w 368"/>
                <a:gd name="T57" fmla="*/ 164 h 185"/>
                <a:gd name="T58" fmla="*/ 317 w 368"/>
                <a:gd name="T59" fmla="*/ 175 h 185"/>
                <a:gd name="T60" fmla="*/ 296 w 368"/>
                <a:gd name="T61" fmla="*/ 183 h 185"/>
                <a:gd name="T62" fmla="*/ 276 w 368"/>
                <a:gd name="T63" fmla="*/ 185 h 1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68"/>
                <a:gd name="T97" fmla="*/ 0 h 185"/>
                <a:gd name="T98" fmla="*/ 368 w 368"/>
                <a:gd name="T99" fmla="*/ 185 h 185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68" h="185">
                  <a:moveTo>
                    <a:pt x="276" y="185"/>
                  </a:moveTo>
                  <a:lnTo>
                    <a:pt x="92" y="185"/>
                  </a:lnTo>
                  <a:lnTo>
                    <a:pt x="71" y="183"/>
                  </a:lnTo>
                  <a:lnTo>
                    <a:pt x="51" y="175"/>
                  </a:lnTo>
                  <a:lnTo>
                    <a:pt x="34" y="164"/>
                  </a:lnTo>
                  <a:lnTo>
                    <a:pt x="20" y="150"/>
                  </a:lnTo>
                  <a:lnTo>
                    <a:pt x="9" y="133"/>
                  </a:lnTo>
                  <a:lnTo>
                    <a:pt x="1" y="113"/>
                  </a:lnTo>
                  <a:lnTo>
                    <a:pt x="0" y="92"/>
                  </a:lnTo>
                  <a:lnTo>
                    <a:pt x="1" y="72"/>
                  </a:lnTo>
                  <a:lnTo>
                    <a:pt x="9" y="52"/>
                  </a:lnTo>
                  <a:lnTo>
                    <a:pt x="20" y="35"/>
                  </a:lnTo>
                  <a:lnTo>
                    <a:pt x="34" y="21"/>
                  </a:lnTo>
                  <a:lnTo>
                    <a:pt x="51" y="10"/>
                  </a:lnTo>
                  <a:lnTo>
                    <a:pt x="71" y="2"/>
                  </a:lnTo>
                  <a:lnTo>
                    <a:pt x="92" y="0"/>
                  </a:lnTo>
                  <a:lnTo>
                    <a:pt x="276" y="0"/>
                  </a:lnTo>
                  <a:lnTo>
                    <a:pt x="296" y="2"/>
                  </a:lnTo>
                  <a:lnTo>
                    <a:pt x="317" y="10"/>
                  </a:lnTo>
                  <a:lnTo>
                    <a:pt x="334" y="21"/>
                  </a:lnTo>
                  <a:lnTo>
                    <a:pt x="348" y="35"/>
                  </a:lnTo>
                  <a:lnTo>
                    <a:pt x="359" y="52"/>
                  </a:lnTo>
                  <a:lnTo>
                    <a:pt x="367" y="72"/>
                  </a:lnTo>
                  <a:lnTo>
                    <a:pt x="368" y="92"/>
                  </a:lnTo>
                  <a:lnTo>
                    <a:pt x="367" y="113"/>
                  </a:lnTo>
                  <a:lnTo>
                    <a:pt x="359" y="133"/>
                  </a:lnTo>
                  <a:lnTo>
                    <a:pt x="348" y="150"/>
                  </a:lnTo>
                  <a:lnTo>
                    <a:pt x="334" y="164"/>
                  </a:lnTo>
                  <a:lnTo>
                    <a:pt x="317" y="175"/>
                  </a:lnTo>
                  <a:lnTo>
                    <a:pt x="296" y="183"/>
                  </a:lnTo>
                  <a:lnTo>
                    <a:pt x="276" y="185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27" name="Rectangle 54"/>
            <p:cNvSpPr>
              <a:spLocks noChangeArrowheads="1"/>
            </p:cNvSpPr>
            <p:nvPr/>
          </p:nvSpPr>
          <p:spPr bwMode="auto">
            <a:xfrm>
              <a:off x="3908" y="3154"/>
              <a:ext cx="301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Posición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128" name="Rectangle 55"/>
            <p:cNvSpPr>
              <a:spLocks noChangeArrowheads="1"/>
            </p:cNvSpPr>
            <p:nvPr/>
          </p:nvSpPr>
          <p:spPr bwMode="auto">
            <a:xfrm>
              <a:off x="3972" y="3248"/>
              <a:ext cx="173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Orza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129" name="Freeform 56"/>
            <p:cNvSpPr>
              <a:spLocks/>
            </p:cNvSpPr>
            <p:nvPr/>
          </p:nvSpPr>
          <p:spPr bwMode="auto">
            <a:xfrm>
              <a:off x="1071" y="2659"/>
              <a:ext cx="553" cy="184"/>
            </a:xfrm>
            <a:custGeom>
              <a:avLst/>
              <a:gdLst>
                <a:gd name="T0" fmla="*/ 461 w 553"/>
                <a:gd name="T1" fmla="*/ 184 h 184"/>
                <a:gd name="T2" fmla="*/ 92 w 553"/>
                <a:gd name="T3" fmla="*/ 184 h 184"/>
                <a:gd name="T4" fmla="*/ 72 w 553"/>
                <a:gd name="T5" fmla="*/ 183 h 184"/>
                <a:gd name="T6" fmla="*/ 52 w 553"/>
                <a:gd name="T7" fmla="*/ 175 h 184"/>
                <a:gd name="T8" fmla="*/ 34 w 553"/>
                <a:gd name="T9" fmla="*/ 164 h 184"/>
                <a:gd name="T10" fmla="*/ 20 w 553"/>
                <a:gd name="T11" fmla="*/ 150 h 184"/>
                <a:gd name="T12" fmla="*/ 9 w 553"/>
                <a:gd name="T13" fmla="*/ 133 h 184"/>
                <a:gd name="T14" fmla="*/ 2 w 553"/>
                <a:gd name="T15" fmla="*/ 113 h 184"/>
                <a:gd name="T16" fmla="*/ 0 w 553"/>
                <a:gd name="T17" fmla="*/ 92 h 184"/>
                <a:gd name="T18" fmla="*/ 2 w 553"/>
                <a:gd name="T19" fmla="*/ 72 h 184"/>
                <a:gd name="T20" fmla="*/ 9 w 553"/>
                <a:gd name="T21" fmla="*/ 52 h 184"/>
                <a:gd name="T22" fmla="*/ 20 w 553"/>
                <a:gd name="T23" fmla="*/ 35 h 184"/>
                <a:gd name="T24" fmla="*/ 34 w 553"/>
                <a:gd name="T25" fmla="*/ 20 h 184"/>
                <a:gd name="T26" fmla="*/ 52 w 553"/>
                <a:gd name="T27" fmla="*/ 10 h 184"/>
                <a:gd name="T28" fmla="*/ 72 w 553"/>
                <a:gd name="T29" fmla="*/ 2 h 184"/>
                <a:gd name="T30" fmla="*/ 92 w 553"/>
                <a:gd name="T31" fmla="*/ 0 h 184"/>
                <a:gd name="T32" fmla="*/ 461 w 553"/>
                <a:gd name="T33" fmla="*/ 0 h 184"/>
                <a:gd name="T34" fmla="*/ 481 w 553"/>
                <a:gd name="T35" fmla="*/ 2 h 184"/>
                <a:gd name="T36" fmla="*/ 501 w 553"/>
                <a:gd name="T37" fmla="*/ 10 h 184"/>
                <a:gd name="T38" fmla="*/ 518 w 553"/>
                <a:gd name="T39" fmla="*/ 20 h 184"/>
                <a:gd name="T40" fmla="*/ 532 w 553"/>
                <a:gd name="T41" fmla="*/ 35 h 184"/>
                <a:gd name="T42" fmla="*/ 543 w 553"/>
                <a:gd name="T43" fmla="*/ 52 h 184"/>
                <a:gd name="T44" fmla="*/ 551 w 553"/>
                <a:gd name="T45" fmla="*/ 72 h 184"/>
                <a:gd name="T46" fmla="*/ 553 w 553"/>
                <a:gd name="T47" fmla="*/ 92 h 184"/>
                <a:gd name="T48" fmla="*/ 553 w 553"/>
                <a:gd name="T49" fmla="*/ 92 h 184"/>
                <a:gd name="T50" fmla="*/ 551 w 553"/>
                <a:gd name="T51" fmla="*/ 113 h 184"/>
                <a:gd name="T52" fmla="*/ 543 w 553"/>
                <a:gd name="T53" fmla="*/ 133 h 184"/>
                <a:gd name="T54" fmla="*/ 532 w 553"/>
                <a:gd name="T55" fmla="*/ 150 h 184"/>
                <a:gd name="T56" fmla="*/ 518 w 553"/>
                <a:gd name="T57" fmla="*/ 164 h 184"/>
                <a:gd name="T58" fmla="*/ 501 w 553"/>
                <a:gd name="T59" fmla="*/ 175 h 184"/>
                <a:gd name="T60" fmla="*/ 481 w 553"/>
                <a:gd name="T61" fmla="*/ 183 h 184"/>
                <a:gd name="T62" fmla="*/ 461 w 553"/>
                <a:gd name="T63" fmla="*/ 184 h 18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53"/>
                <a:gd name="T97" fmla="*/ 0 h 184"/>
                <a:gd name="T98" fmla="*/ 553 w 553"/>
                <a:gd name="T99" fmla="*/ 184 h 18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53" h="184">
                  <a:moveTo>
                    <a:pt x="461" y="184"/>
                  </a:moveTo>
                  <a:lnTo>
                    <a:pt x="92" y="184"/>
                  </a:lnTo>
                  <a:lnTo>
                    <a:pt x="72" y="183"/>
                  </a:lnTo>
                  <a:lnTo>
                    <a:pt x="52" y="175"/>
                  </a:lnTo>
                  <a:lnTo>
                    <a:pt x="34" y="164"/>
                  </a:lnTo>
                  <a:lnTo>
                    <a:pt x="20" y="150"/>
                  </a:lnTo>
                  <a:lnTo>
                    <a:pt x="9" y="133"/>
                  </a:lnTo>
                  <a:lnTo>
                    <a:pt x="2" y="113"/>
                  </a:lnTo>
                  <a:lnTo>
                    <a:pt x="0" y="92"/>
                  </a:lnTo>
                  <a:lnTo>
                    <a:pt x="2" y="72"/>
                  </a:lnTo>
                  <a:lnTo>
                    <a:pt x="9" y="52"/>
                  </a:lnTo>
                  <a:lnTo>
                    <a:pt x="20" y="35"/>
                  </a:lnTo>
                  <a:lnTo>
                    <a:pt x="34" y="20"/>
                  </a:lnTo>
                  <a:lnTo>
                    <a:pt x="52" y="10"/>
                  </a:lnTo>
                  <a:lnTo>
                    <a:pt x="72" y="2"/>
                  </a:lnTo>
                  <a:lnTo>
                    <a:pt x="92" y="0"/>
                  </a:lnTo>
                  <a:lnTo>
                    <a:pt x="461" y="0"/>
                  </a:lnTo>
                  <a:lnTo>
                    <a:pt x="481" y="2"/>
                  </a:lnTo>
                  <a:lnTo>
                    <a:pt x="501" y="10"/>
                  </a:lnTo>
                  <a:lnTo>
                    <a:pt x="518" y="20"/>
                  </a:lnTo>
                  <a:lnTo>
                    <a:pt x="532" y="35"/>
                  </a:lnTo>
                  <a:lnTo>
                    <a:pt x="543" y="52"/>
                  </a:lnTo>
                  <a:lnTo>
                    <a:pt x="551" y="72"/>
                  </a:lnTo>
                  <a:lnTo>
                    <a:pt x="553" y="92"/>
                  </a:lnTo>
                  <a:lnTo>
                    <a:pt x="551" y="113"/>
                  </a:lnTo>
                  <a:lnTo>
                    <a:pt x="543" y="133"/>
                  </a:lnTo>
                  <a:lnTo>
                    <a:pt x="532" y="150"/>
                  </a:lnTo>
                  <a:lnTo>
                    <a:pt x="518" y="164"/>
                  </a:lnTo>
                  <a:lnTo>
                    <a:pt x="501" y="175"/>
                  </a:lnTo>
                  <a:lnTo>
                    <a:pt x="481" y="183"/>
                  </a:lnTo>
                  <a:lnTo>
                    <a:pt x="461" y="184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30" name="Rectangle 57"/>
            <p:cNvSpPr>
              <a:spLocks noChangeArrowheads="1"/>
            </p:cNvSpPr>
            <p:nvPr/>
          </p:nvSpPr>
          <p:spPr bwMode="auto">
            <a:xfrm>
              <a:off x="1135" y="2703"/>
              <a:ext cx="429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Bolsa vela/s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131" name="Freeform 58"/>
            <p:cNvSpPr>
              <a:spLocks/>
            </p:cNvSpPr>
            <p:nvPr/>
          </p:nvSpPr>
          <p:spPr bwMode="auto">
            <a:xfrm>
              <a:off x="517" y="3304"/>
              <a:ext cx="462" cy="203"/>
            </a:xfrm>
            <a:custGeom>
              <a:avLst/>
              <a:gdLst>
                <a:gd name="T0" fmla="*/ 370 w 462"/>
                <a:gd name="T1" fmla="*/ 203 h 203"/>
                <a:gd name="T2" fmla="*/ 92 w 462"/>
                <a:gd name="T3" fmla="*/ 203 h 203"/>
                <a:gd name="T4" fmla="*/ 72 w 462"/>
                <a:gd name="T5" fmla="*/ 201 h 203"/>
                <a:gd name="T6" fmla="*/ 53 w 462"/>
                <a:gd name="T7" fmla="*/ 194 h 203"/>
                <a:gd name="T8" fmla="*/ 36 w 462"/>
                <a:gd name="T9" fmla="*/ 183 h 203"/>
                <a:gd name="T10" fmla="*/ 20 w 462"/>
                <a:gd name="T11" fmla="*/ 169 h 203"/>
                <a:gd name="T12" fmla="*/ 9 w 462"/>
                <a:gd name="T13" fmla="*/ 152 h 203"/>
                <a:gd name="T14" fmla="*/ 3 w 462"/>
                <a:gd name="T15" fmla="*/ 131 h 203"/>
                <a:gd name="T16" fmla="*/ 0 w 462"/>
                <a:gd name="T17" fmla="*/ 111 h 203"/>
                <a:gd name="T18" fmla="*/ 0 w 462"/>
                <a:gd name="T19" fmla="*/ 92 h 203"/>
                <a:gd name="T20" fmla="*/ 3 w 462"/>
                <a:gd name="T21" fmla="*/ 72 h 203"/>
                <a:gd name="T22" fmla="*/ 9 w 462"/>
                <a:gd name="T23" fmla="*/ 53 h 203"/>
                <a:gd name="T24" fmla="*/ 20 w 462"/>
                <a:gd name="T25" fmla="*/ 36 h 203"/>
                <a:gd name="T26" fmla="*/ 36 w 462"/>
                <a:gd name="T27" fmla="*/ 20 h 203"/>
                <a:gd name="T28" fmla="*/ 53 w 462"/>
                <a:gd name="T29" fmla="*/ 9 h 203"/>
                <a:gd name="T30" fmla="*/ 72 w 462"/>
                <a:gd name="T31" fmla="*/ 3 h 203"/>
                <a:gd name="T32" fmla="*/ 92 w 462"/>
                <a:gd name="T33" fmla="*/ 0 h 203"/>
                <a:gd name="T34" fmla="*/ 370 w 462"/>
                <a:gd name="T35" fmla="*/ 0 h 203"/>
                <a:gd name="T36" fmla="*/ 390 w 462"/>
                <a:gd name="T37" fmla="*/ 3 h 203"/>
                <a:gd name="T38" fmla="*/ 409 w 462"/>
                <a:gd name="T39" fmla="*/ 9 h 203"/>
                <a:gd name="T40" fmla="*/ 426 w 462"/>
                <a:gd name="T41" fmla="*/ 20 h 203"/>
                <a:gd name="T42" fmla="*/ 442 w 462"/>
                <a:gd name="T43" fmla="*/ 36 h 203"/>
                <a:gd name="T44" fmla="*/ 453 w 462"/>
                <a:gd name="T45" fmla="*/ 53 h 203"/>
                <a:gd name="T46" fmla="*/ 459 w 462"/>
                <a:gd name="T47" fmla="*/ 72 h 203"/>
                <a:gd name="T48" fmla="*/ 462 w 462"/>
                <a:gd name="T49" fmla="*/ 92 h 203"/>
                <a:gd name="T50" fmla="*/ 462 w 462"/>
                <a:gd name="T51" fmla="*/ 111 h 203"/>
                <a:gd name="T52" fmla="*/ 459 w 462"/>
                <a:gd name="T53" fmla="*/ 131 h 203"/>
                <a:gd name="T54" fmla="*/ 453 w 462"/>
                <a:gd name="T55" fmla="*/ 152 h 203"/>
                <a:gd name="T56" fmla="*/ 442 w 462"/>
                <a:gd name="T57" fmla="*/ 169 h 203"/>
                <a:gd name="T58" fmla="*/ 426 w 462"/>
                <a:gd name="T59" fmla="*/ 183 h 203"/>
                <a:gd name="T60" fmla="*/ 409 w 462"/>
                <a:gd name="T61" fmla="*/ 194 h 203"/>
                <a:gd name="T62" fmla="*/ 390 w 462"/>
                <a:gd name="T63" fmla="*/ 201 h 203"/>
                <a:gd name="T64" fmla="*/ 370 w 462"/>
                <a:gd name="T65" fmla="*/ 203 h 20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62"/>
                <a:gd name="T100" fmla="*/ 0 h 203"/>
                <a:gd name="T101" fmla="*/ 462 w 462"/>
                <a:gd name="T102" fmla="*/ 203 h 20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62" h="203">
                  <a:moveTo>
                    <a:pt x="370" y="203"/>
                  </a:moveTo>
                  <a:lnTo>
                    <a:pt x="92" y="203"/>
                  </a:lnTo>
                  <a:lnTo>
                    <a:pt x="72" y="201"/>
                  </a:lnTo>
                  <a:lnTo>
                    <a:pt x="53" y="194"/>
                  </a:lnTo>
                  <a:lnTo>
                    <a:pt x="36" y="183"/>
                  </a:lnTo>
                  <a:lnTo>
                    <a:pt x="20" y="169"/>
                  </a:lnTo>
                  <a:lnTo>
                    <a:pt x="9" y="152"/>
                  </a:lnTo>
                  <a:lnTo>
                    <a:pt x="3" y="131"/>
                  </a:lnTo>
                  <a:lnTo>
                    <a:pt x="0" y="111"/>
                  </a:lnTo>
                  <a:lnTo>
                    <a:pt x="0" y="92"/>
                  </a:lnTo>
                  <a:lnTo>
                    <a:pt x="3" y="72"/>
                  </a:lnTo>
                  <a:lnTo>
                    <a:pt x="9" y="53"/>
                  </a:lnTo>
                  <a:lnTo>
                    <a:pt x="20" y="36"/>
                  </a:lnTo>
                  <a:lnTo>
                    <a:pt x="36" y="20"/>
                  </a:lnTo>
                  <a:lnTo>
                    <a:pt x="53" y="9"/>
                  </a:lnTo>
                  <a:lnTo>
                    <a:pt x="72" y="3"/>
                  </a:lnTo>
                  <a:lnTo>
                    <a:pt x="92" y="0"/>
                  </a:lnTo>
                  <a:lnTo>
                    <a:pt x="370" y="0"/>
                  </a:lnTo>
                  <a:lnTo>
                    <a:pt x="390" y="3"/>
                  </a:lnTo>
                  <a:lnTo>
                    <a:pt x="409" y="9"/>
                  </a:lnTo>
                  <a:lnTo>
                    <a:pt x="426" y="20"/>
                  </a:lnTo>
                  <a:lnTo>
                    <a:pt x="442" y="36"/>
                  </a:lnTo>
                  <a:lnTo>
                    <a:pt x="453" y="53"/>
                  </a:lnTo>
                  <a:lnTo>
                    <a:pt x="459" y="72"/>
                  </a:lnTo>
                  <a:lnTo>
                    <a:pt x="462" y="92"/>
                  </a:lnTo>
                  <a:lnTo>
                    <a:pt x="462" y="111"/>
                  </a:lnTo>
                  <a:lnTo>
                    <a:pt x="459" y="131"/>
                  </a:lnTo>
                  <a:lnTo>
                    <a:pt x="453" y="152"/>
                  </a:lnTo>
                  <a:lnTo>
                    <a:pt x="442" y="169"/>
                  </a:lnTo>
                  <a:lnTo>
                    <a:pt x="426" y="183"/>
                  </a:lnTo>
                  <a:lnTo>
                    <a:pt x="409" y="194"/>
                  </a:lnTo>
                  <a:lnTo>
                    <a:pt x="390" y="201"/>
                  </a:lnTo>
                  <a:lnTo>
                    <a:pt x="370" y="203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32" name="Rectangle 59"/>
            <p:cNvSpPr>
              <a:spLocks noChangeArrowheads="1"/>
            </p:cNvSpPr>
            <p:nvPr/>
          </p:nvSpPr>
          <p:spPr bwMode="auto">
            <a:xfrm>
              <a:off x="556" y="3310"/>
              <a:ext cx="385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Flexión del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133" name="Rectangle 60"/>
            <p:cNvSpPr>
              <a:spLocks noChangeArrowheads="1"/>
            </p:cNvSpPr>
            <p:nvPr/>
          </p:nvSpPr>
          <p:spPr bwMode="auto">
            <a:xfrm>
              <a:off x="645" y="3404"/>
              <a:ext cx="209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mástil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134" name="Freeform 61"/>
            <p:cNvSpPr>
              <a:spLocks/>
            </p:cNvSpPr>
            <p:nvPr/>
          </p:nvSpPr>
          <p:spPr bwMode="auto">
            <a:xfrm>
              <a:off x="1661" y="3674"/>
              <a:ext cx="553" cy="184"/>
            </a:xfrm>
            <a:custGeom>
              <a:avLst/>
              <a:gdLst>
                <a:gd name="T0" fmla="*/ 461 w 553"/>
                <a:gd name="T1" fmla="*/ 184 h 184"/>
                <a:gd name="T2" fmla="*/ 92 w 553"/>
                <a:gd name="T3" fmla="*/ 184 h 184"/>
                <a:gd name="T4" fmla="*/ 72 w 553"/>
                <a:gd name="T5" fmla="*/ 181 h 184"/>
                <a:gd name="T6" fmla="*/ 52 w 553"/>
                <a:gd name="T7" fmla="*/ 175 h 184"/>
                <a:gd name="T8" fmla="*/ 35 w 553"/>
                <a:gd name="T9" fmla="*/ 164 h 184"/>
                <a:gd name="T10" fmla="*/ 20 w 553"/>
                <a:gd name="T11" fmla="*/ 148 h 184"/>
                <a:gd name="T12" fmla="*/ 10 w 553"/>
                <a:gd name="T13" fmla="*/ 131 h 184"/>
                <a:gd name="T14" fmla="*/ 2 w 553"/>
                <a:gd name="T15" fmla="*/ 113 h 184"/>
                <a:gd name="T16" fmla="*/ 0 w 553"/>
                <a:gd name="T17" fmla="*/ 92 h 184"/>
                <a:gd name="T18" fmla="*/ 2 w 553"/>
                <a:gd name="T19" fmla="*/ 72 h 184"/>
                <a:gd name="T20" fmla="*/ 10 w 553"/>
                <a:gd name="T21" fmla="*/ 52 h 184"/>
                <a:gd name="T22" fmla="*/ 20 w 553"/>
                <a:gd name="T23" fmla="*/ 34 h 184"/>
                <a:gd name="T24" fmla="*/ 35 w 553"/>
                <a:gd name="T25" fmla="*/ 19 h 184"/>
                <a:gd name="T26" fmla="*/ 52 w 553"/>
                <a:gd name="T27" fmla="*/ 8 h 184"/>
                <a:gd name="T28" fmla="*/ 72 w 553"/>
                <a:gd name="T29" fmla="*/ 2 h 184"/>
                <a:gd name="T30" fmla="*/ 92 w 553"/>
                <a:gd name="T31" fmla="*/ 0 h 184"/>
                <a:gd name="T32" fmla="*/ 461 w 553"/>
                <a:gd name="T33" fmla="*/ 0 h 184"/>
                <a:gd name="T34" fmla="*/ 481 w 553"/>
                <a:gd name="T35" fmla="*/ 2 h 184"/>
                <a:gd name="T36" fmla="*/ 501 w 553"/>
                <a:gd name="T37" fmla="*/ 8 h 184"/>
                <a:gd name="T38" fmla="*/ 519 w 553"/>
                <a:gd name="T39" fmla="*/ 19 h 184"/>
                <a:gd name="T40" fmla="*/ 533 w 553"/>
                <a:gd name="T41" fmla="*/ 34 h 184"/>
                <a:gd name="T42" fmla="*/ 544 w 553"/>
                <a:gd name="T43" fmla="*/ 52 h 184"/>
                <a:gd name="T44" fmla="*/ 551 w 553"/>
                <a:gd name="T45" fmla="*/ 72 h 184"/>
                <a:gd name="T46" fmla="*/ 553 w 553"/>
                <a:gd name="T47" fmla="*/ 92 h 184"/>
                <a:gd name="T48" fmla="*/ 553 w 553"/>
                <a:gd name="T49" fmla="*/ 92 h 184"/>
                <a:gd name="T50" fmla="*/ 551 w 553"/>
                <a:gd name="T51" fmla="*/ 113 h 184"/>
                <a:gd name="T52" fmla="*/ 544 w 553"/>
                <a:gd name="T53" fmla="*/ 131 h 184"/>
                <a:gd name="T54" fmla="*/ 533 w 553"/>
                <a:gd name="T55" fmla="*/ 148 h 184"/>
                <a:gd name="T56" fmla="*/ 519 w 553"/>
                <a:gd name="T57" fmla="*/ 164 h 184"/>
                <a:gd name="T58" fmla="*/ 501 w 553"/>
                <a:gd name="T59" fmla="*/ 175 h 184"/>
                <a:gd name="T60" fmla="*/ 481 w 553"/>
                <a:gd name="T61" fmla="*/ 181 h 184"/>
                <a:gd name="T62" fmla="*/ 461 w 553"/>
                <a:gd name="T63" fmla="*/ 184 h 18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53"/>
                <a:gd name="T97" fmla="*/ 0 h 184"/>
                <a:gd name="T98" fmla="*/ 553 w 553"/>
                <a:gd name="T99" fmla="*/ 184 h 18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53" h="184">
                  <a:moveTo>
                    <a:pt x="461" y="184"/>
                  </a:moveTo>
                  <a:lnTo>
                    <a:pt x="92" y="184"/>
                  </a:lnTo>
                  <a:lnTo>
                    <a:pt x="72" y="181"/>
                  </a:lnTo>
                  <a:lnTo>
                    <a:pt x="52" y="175"/>
                  </a:lnTo>
                  <a:lnTo>
                    <a:pt x="35" y="164"/>
                  </a:lnTo>
                  <a:lnTo>
                    <a:pt x="20" y="148"/>
                  </a:lnTo>
                  <a:lnTo>
                    <a:pt x="10" y="131"/>
                  </a:lnTo>
                  <a:lnTo>
                    <a:pt x="2" y="113"/>
                  </a:lnTo>
                  <a:lnTo>
                    <a:pt x="0" y="92"/>
                  </a:lnTo>
                  <a:lnTo>
                    <a:pt x="2" y="72"/>
                  </a:lnTo>
                  <a:lnTo>
                    <a:pt x="10" y="52"/>
                  </a:lnTo>
                  <a:lnTo>
                    <a:pt x="20" y="34"/>
                  </a:lnTo>
                  <a:lnTo>
                    <a:pt x="35" y="19"/>
                  </a:lnTo>
                  <a:lnTo>
                    <a:pt x="52" y="8"/>
                  </a:lnTo>
                  <a:lnTo>
                    <a:pt x="72" y="2"/>
                  </a:lnTo>
                  <a:lnTo>
                    <a:pt x="92" y="0"/>
                  </a:lnTo>
                  <a:lnTo>
                    <a:pt x="461" y="0"/>
                  </a:lnTo>
                  <a:lnTo>
                    <a:pt x="481" y="2"/>
                  </a:lnTo>
                  <a:lnTo>
                    <a:pt x="501" y="8"/>
                  </a:lnTo>
                  <a:lnTo>
                    <a:pt x="519" y="19"/>
                  </a:lnTo>
                  <a:lnTo>
                    <a:pt x="533" y="34"/>
                  </a:lnTo>
                  <a:lnTo>
                    <a:pt x="544" y="52"/>
                  </a:lnTo>
                  <a:lnTo>
                    <a:pt x="551" y="72"/>
                  </a:lnTo>
                  <a:lnTo>
                    <a:pt x="553" y="92"/>
                  </a:lnTo>
                  <a:lnTo>
                    <a:pt x="551" y="113"/>
                  </a:lnTo>
                  <a:lnTo>
                    <a:pt x="544" y="131"/>
                  </a:lnTo>
                  <a:lnTo>
                    <a:pt x="533" y="148"/>
                  </a:lnTo>
                  <a:lnTo>
                    <a:pt x="519" y="164"/>
                  </a:lnTo>
                  <a:lnTo>
                    <a:pt x="501" y="175"/>
                  </a:lnTo>
                  <a:lnTo>
                    <a:pt x="481" y="181"/>
                  </a:lnTo>
                  <a:lnTo>
                    <a:pt x="461" y="184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35" name="Rectangle 62"/>
            <p:cNvSpPr>
              <a:spLocks noChangeArrowheads="1"/>
            </p:cNvSpPr>
            <p:nvPr/>
          </p:nvSpPr>
          <p:spPr bwMode="auto">
            <a:xfrm>
              <a:off x="1763" y="3671"/>
              <a:ext cx="354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Escoteros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136" name="Rectangle 63"/>
            <p:cNvSpPr>
              <a:spLocks noChangeArrowheads="1"/>
            </p:cNvSpPr>
            <p:nvPr/>
          </p:nvSpPr>
          <p:spPr bwMode="auto">
            <a:xfrm>
              <a:off x="1839" y="3764"/>
              <a:ext cx="198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foque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137" name="Freeform 64"/>
            <p:cNvSpPr>
              <a:spLocks/>
            </p:cNvSpPr>
            <p:nvPr/>
          </p:nvSpPr>
          <p:spPr bwMode="auto">
            <a:xfrm>
              <a:off x="2915" y="3941"/>
              <a:ext cx="489" cy="194"/>
            </a:xfrm>
            <a:custGeom>
              <a:avLst/>
              <a:gdLst>
                <a:gd name="T0" fmla="*/ 397 w 489"/>
                <a:gd name="T1" fmla="*/ 194 h 194"/>
                <a:gd name="T2" fmla="*/ 92 w 489"/>
                <a:gd name="T3" fmla="*/ 194 h 194"/>
                <a:gd name="T4" fmla="*/ 72 w 489"/>
                <a:gd name="T5" fmla="*/ 191 h 194"/>
                <a:gd name="T6" fmla="*/ 51 w 489"/>
                <a:gd name="T7" fmla="*/ 184 h 194"/>
                <a:gd name="T8" fmla="*/ 34 w 489"/>
                <a:gd name="T9" fmla="*/ 173 h 194"/>
                <a:gd name="T10" fmla="*/ 20 w 489"/>
                <a:gd name="T11" fmla="*/ 159 h 194"/>
                <a:gd name="T12" fmla="*/ 9 w 489"/>
                <a:gd name="T13" fmla="*/ 141 h 194"/>
                <a:gd name="T14" fmla="*/ 2 w 489"/>
                <a:gd name="T15" fmla="*/ 122 h 194"/>
                <a:gd name="T16" fmla="*/ 0 w 489"/>
                <a:gd name="T17" fmla="*/ 102 h 194"/>
                <a:gd name="T18" fmla="*/ 0 w 489"/>
                <a:gd name="T19" fmla="*/ 92 h 194"/>
                <a:gd name="T20" fmla="*/ 2 w 489"/>
                <a:gd name="T21" fmla="*/ 72 h 194"/>
                <a:gd name="T22" fmla="*/ 9 w 489"/>
                <a:gd name="T23" fmla="*/ 52 h 194"/>
                <a:gd name="T24" fmla="*/ 20 w 489"/>
                <a:gd name="T25" fmla="*/ 34 h 194"/>
                <a:gd name="T26" fmla="*/ 34 w 489"/>
                <a:gd name="T27" fmla="*/ 20 h 194"/>
                <a:gd name="T28" fmla="*/ 51 w 489"/>
                <a:gd name="T29" fmla="*/ 9 h 194"/>
                <a:gd name="T30" fmla="*/ 72 w 489"/>
                <a:gd name="T31" fmla="*/ 2 h 194"/>
                <a:gd name="T32" fmla="*/ 92 w 489"/>
                <a:gd name="T33" fmla="*/ 0 h 194"/>
                <a:gd name="T34" fmla="*/ 397 w 489"/>
                <a:gd name="T35" fmla="*/ 0 h 194"/>
                <a:gd name="T36" fmla="*/ 417 w 489"/>
                <a:gd name="T37" fmla="*/ 2 h 194"/>
                <a:gd name="T38" fmla="*/ 436 w 489"/>
                <a:gd name="T39" fmla="*/ 9 h 194"/>
                <a:gd name="T40" fmla="*/ 454 w 489"/>
                <a:gd name="T41" fmla="*/ 20 h 194"/>
                <a:gd name="T42" fmla="*/ 468 w 489"/>
                <a:gd name="T43" fmla="*/ 34 h 194"/>
                <a:gd name="T44" fmla="*/ 479 w 489"/>
                <a:gd name="T45" fmla="*/ 52 h 194"/>
                <a:gd name="T46" fmla="*/ 486 w 489"/>
                <a:gd name="T47" fmla="*/ 72 h 194"/>
                <a:gd name="T48" fmla="*/ 489 w 489"/>
                <a:gd name="T49" fmla="*/ 92 h 194"/>
                <a:gd name="T50" fmla="*/ 489 w 489"/>
                <a:gd name="T51" fmla="*/ 102 h 194"/>
                <a:gd name="T52" fmla="*/ 486 w 489"/>
                <a:gd name="T53" fmla="*/ 122 h 194"/>
                <a:gd name="T54" fmla="*/ 479 w 489"/>
                <a:gd name="T55" fmla="*/ 141 h 194"/>
                <a:gd name="T56" fmla="*/ 468 w 489"/>
                <a:gd name="T57" fmla="*/ 159 h 194"/>
                <a:gd name="T58" fmla="*/ 454 w 489"/>
                <a:gd name="T59" fmla="*/ 173 h 194"/>
                <a:gd name="T60" fmla="*/ 436 w 489"/>
                <a:gd name="T61" fmla="*/ 184 h 194"/>
                <a:gd name="T62" fmla="*/ 417 w 489"/>
                <a:gd name="T63" fmla="*/ 191 h 194"/>
                <a:gd name="T64" fmla="*/ 397 w 489"/>
                <a:gd name="T65" fmla="*/ 194 h 19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89"/>
                <a:gd name="T100" fmla="*/ 0 h 194"/>
                <a:gd name="T101" fmla="*/ 489 w 489"/>
                <a:gd name="T102" fmla="*/ 194 h 194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89" h="194">
                  <a:moveTo>
                    <a:pt x="397" y="194"/>
                  </a:moveTo>
                  <a:lnTo>
                    <a:pt x="92" y="194"/>
                  </a:lnTo>
                  <a:lnTo>
                    <a:pt x="72" y="191"/>
                  </a:lnTo>
                  <a:lnTo>
                    <a:pt x="51" y="184"/>
                  </a:lnTo>
                  <a:lnTo>
                    <a:pt x="34" y="173"/>
                  </a:lnTo>
                  <a:lnTo>
                    <a:pt x="20" y="159"/>
                  </a:lnTo>
                  <a:lnTo>
                    <a:pt x="9" y="141"/>
                  </a:lnTo>
                  <a:lnTo>
                    <a:pt x="2" y="122"/>
                  </a:lnTo>
                  <a:lnTo>
                    <a:pt x="0" y="102"/>
                  </a:lnTo>
                  <a:lnTo>
                    <a:pt x="0" y="92"/>
                  </a:lnTo>
                  <a:lnTo>
                    <a:pt x="2" y="72"/>
                  </a:lnTo>
                  <a:lnTo>
                    <a:pt x="9" y="52"/>
                  </a:lnTo>
                  <a:lnTo>
                    <a:pt x="20" y="34"/>
                  </a:lnTo>
                  <a:lnTo>
                    <a:pt x="34" y="20"/>
                  </a:lnTo>
                  <a:lnTo>
                    <a:pt x="51" y="9"/>
                  </a:lnTo>
                  <a:lnTo>
                    <a:pt x="72" y="2"/>
                  </a:lnTo>
                  <a:lnTo>
                    <a:pt x="92" y="0"/>
                  </a:lnTo>
                  <a:lnTo>
                    <a:pt x="397" y="0"/>
                  </a:lnTo>
                  <a:lnTo>
                    <a:pt x="417" y="2"/>
                  </a:lnTo>
                  <a:lnTo>
                    <a:pt x="436" y="9"/>
                  </a:lnTo>
                  <a:lnTo>
                    <a:pt x="454" y="20"/>
                  </a:lnTo>
                  <a:lnTo>
                    <a:pt x="468" y="34"/>
                  </a:lnTo>
                  <a:lnTo>
                    <a:pt x="479" y="52"/>
                  </a:lnTo>
                  <a:lnTo>
                    <a:pt x="486" y="72"/>
                  </a:lnTo>
                  <a:lnTo>
                    <a:pt x="489" y="92"/>
                  </a:lnTo>
                  <a:lnTo>
                    <a:pt x="489" y="102"/>
                  </a:lnTo>
                  <a:lnTo>
                    <a:pt x="486" y="122"/>
                  </a:lnTo>
                  <a:lnTo>
                    <a:pt x="479" y="141"/>
                  </a:lnTo>
                  <a:lnTo>
                    <a:pt x="468" y="159"/>
                  </a:lnTo>
                  <a:lnTo>
                    <a:pt x="454" y="173"/>
                  </a:lnTo>
                  <a:lnTo>
                    <a:pt x="436" y="184"/>
                  </a:lnTo>
                  <a:lnTo>
                    <a:pt x="417" y="191"/>
                  </a:lnTo>
                  <a:lnTo>
                    <a:pt x="397" y="194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38" name="Rectangle 65"/>
            <p:cNvSpPr>
              <a:spLocks noChangeArrowheads="1"/>
            </p:cNvSpPr>
            <p:nvPr/>
          </p:nvSpPr>
          <p:spPr bwMode="auto">
            <a:xfrm>
              <a:off x="2963" y="3989"/>
              <a:ext cx="393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Tipo de ola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139" name="Freeform 66"/>
            <p:cNvSpPr>
              <a:spLocks/>
            </p:cNvSpPr>
            <p:nvPr/>
          </p:nvSpPr>
          <p:spPr bwMode="auto">
            <a:xfrm>
              <a:off x="738" y="3637"/>
              <a:ext cx="553" cy="184"/>
            </a:xfrm>
            <a:custGeom>
              <a:avLst/>
              <a:gdLst>
                <a:gd name="T0" fmla="*/ 461 w 553"/>
                <a:gd name="T1" fmla="*/ 184 h 184"/>
                <a:gd name="T2" fmla="*/ 93 w 553"/>
                <a:gd name="T3" fmla="*/ 184 h 184"/>
                <a:gd name="T4" fmla="*/ 72 w 553"/>
                <a:gd name="T5" fmla="*/ 182 h 184"/>
                <a:gd name="T6" fmla="*/ 54 w 553"/>
                <a:gd name="T7" fmla="*/ 175 h 184"/>
                <a:gd name="T8" fmla="*/ 35 w 553"/>
                <a:gd name="T9" fmla="*/ 164 h 184"/>
                <a:gd name="T10" fmla="*/ 21 w 553"/>
                <a:gd name="T11" fmla="*/ 150 h 184"/>
                <a:gd name="T12" fmla="*/ 10 w 553"/>
                <a:gd name="T13" fmla="*/ 132 h 184"/>
                <a:gd name="T14" fmla="*/ 4 w 553"/>
                <a:gd name="T15" fmla="*/ 112 h 184"/>
                <a:gd name="T16" fmla="*/ 0 w 553"/>
                <a:gd name="T17" fmla="*/ 92 h 184"/>
                <a:gd name="T18" fmla="*/ 4 w 553"/>
                <a:gd name="T19" fmla="*/ 71 h 184"/>
                <a:gd name="T20" fmla="*/ 10 w 553"/>
                <a:gd name="T21" fmla="*/ 51 h 184"/>
                <a:gd name="T22" fmla="*/ 21 w 553"/>
                <a:gd name="T23" fmla="*/ 34 h 184"/>
                <a:gd name="T24" fmla="*/ 35 w 553"/>
                <a:gd name="T25" fmla="*/ 20 h 184"/>
                <a:gd name="T26" fmla="*/ 54 w 553"/>
                <a:gd name="T27" fmla="*/ 9 h 184"/>
                <a:gd name="T28" fmla="*/ 72 w 553"/>
                <a:gd name="T29" fmla="*/ 1 h 184"/>
                <a:gd name="T30" fmla="*/ 93 w 553"/>
                <a:gd name="T31" fmla="*/ 0 h 184"/>
                <a:gd name="T32" fmla="*/ 461 w 553"/>
                <a:gd name="T33" fmla="*/ 0 h 184"/>
                <a:gd name="T34" fmla="*/ 483 w 553"/>
                <a:gd name="T35" fmla="*/ 1 h 184"/>
                <a:gd name="T36" fmla="*/ 502 w 553"/>
                <a:gd name="T37" fmla="*/ 9 h 184"/>
                <a:gd name="T38" fmla="*/ 519 w 553"/>
                <a:gd name="T39" fmla="*/ 20 h 184"/>
                <a:gd name="T40" fmla="*/ 534 w 553"/>
                <a:gd name="T41" fmla="*/ 34 h 184"/>
                <a:gd name="T42" fmla="*/ 545 w 553"/>
                <a:gd name="T43" fmla="*/ 51 h 184"/>
                <a:gd name="T44" fmla="*/ 552 w 553"/>
                <a:gd name="T45" fmla="*/ 71 h 184"/>
                <a:gd name="T46" fmla="*/ 553 w 553"/>
                <a:gd name="T47" fmla="*/ 92 h 184"/>
                <a:gd name="T48" fmla="*/ 553 w 553"/>
                <a:gd name="T49" fmla="*/ 92 h 184"/>
                <a:gd name="T50" fmla="*/ 552 w 553"/>
                <a:gd name="T51" fmla="*/ 112 h 184"/>
                <a:gd name="T52" fmla="*/ 545 w 553"/>
                <a:gd name="T53" fmla="*/ 132 h 184"/>
                <a:gd name="T54" fmla="*/ 534 w 553"/>
                <a:gd name="T55" fmla="*/ 150 h 184"/>
                <a:gd name="T56" fmla="*/ 519 w 553"/>
                <a:gd name="T57" fmla="*/ 164 h 184"/>
                <a:gd name="T58" fmla="*/ 502 w 553"/>
                <a:gd name="T59" fmla="*/ 175 h 184"/>
                <a:gd name="T60" fmla="*/ 483 w 553"/>
                <a:gd name="T61" fmla="*/ 182 h 184"/>
                <a:gd name="T62" fmla="*/ 461 w 553"/>
                <a:gd name="T63" fmla="*/ 184 h 18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53"/>
                <a:gd name="T97" fmla="*/ 0 h 184"/>
                <a:gd name="T98" fmla="*/ 553 w 553"/>
                <a:gd name="T99" fmla="*/ 184 h 18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53" h="184">
                  <a:moveTo>
                    <a:pt x="461" y="184"/>
                  </a:moveTo>
                  <a:lnTo>
                    <a:pt x="93" y="184"/>
                  </a:lnTo>
                  <a:lnTo>
                    <a:pt x="72" y="182"/>
                  </a:lnTo>
                  <a:lnTo>
                    <a:pt x="54" y="175"/>
                  </a:lnTo>
                  <a:lnTo>
                    <a:pt x="35" y="164"/>
                  </a:lnTo>
                  <a:lnTo>
                    <a:pt x="21" y="150"/>
                  </a:lnTo>
                  <a:lnTo>
                    <a:pt x="10" y="132"/>
                  </a:lnTo>
                  <a:lnTo>
                    <a:pt x="4" y="112"/>
                  </a:lnTo>
                  <a:lnTo>
                    <a:pt x="0" y="92"/>
                  </a:lnTo>
                  <a:lnTo>
                    <a:pt x="4" y="71"/>
                  </a:lnTo>
                  <a:lnTo>
                    <a:pt x="10" y="51"/>
                  </a:lnTo>
                  <a:lnTo>
                    <a:pt x="21" y="34"/>
                  </a:lnTo>
                  <a:lnTo>
                    <a:pt x="35" y="20"/>
                  </a:lnTo>
                  <a:lnTo>
                    <a:pt x="54" y="9"/>
                  </a:lnTo>
                  <a:lnTo>
                    <a:pt x="72" y="1"/>
                  </a:lnTo>
                  <a:lnTo>
                    <a:pt x="93" y="0"/>
                  </a:lnTo>
                  <a:lnTo>
                    <a:pt x="461" y="0"/>
                  </a:lnTo>
                  <a:lnTo>
                    <a:pt x="483" y="1"/>
                  </a:lnTo>
                  <a:lnTo>
                    <a:pt x="502" y="9"/>
                  </a:lnTo>
                  <a:lnTo>
                    <a:pt x="519" y="20"/>
                  </a:lnTo>
                  <a:lnTo>
                    <a:pt x="534" y="34"/>
                  </a:lnTo>
                  <a:lnTo>
                    <a:pt x="545" y="51"/>
                  </a:lnTo>
                  <a:lnTo>
                    <a:pt x="552" y="71"/>
                  </a:lnTo>
                  <a:lnTo>
                    <a:pt x="553" y="92"/>
                  </a:lnTo>
                  <a:lnTo>
                    <a:pt x="552" y="112"/>
                  </a:lnTo>
                  <a:lnTo>
                    <a:pt x="545" y="132"/>
                  </a:lnTo>
                  <a:lnTo>
                    <a:pt x="534" y="150"/>
                  </a:lnTo>
                  <a:lnTo>
                    <a:pt x="519" y="164"/>
                  </a:lnTo>
                  <a:lnTo>
                    <a:pt x="502" y="175"/>
                  </a:lnTo>
                  <a:lnTo>
                    <a:pt x="483" y="182"/>
                  </a:lnTo>
                  <a:lnTo>
                    <a:pt x="461" y="184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40" name="Rectangle 67"/>
            <p:cNvSpPr>
              <a:spLocks noChangeArrowheads="1"/>
            </p:cNvSpPr>
            <p:nvPr/>
          </p:nvSpPr>
          <p:spPr bwMode="auto">
            <a:xfrm>
              <a:off x="793" y="3680"/>
              <a:ext cx="451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Cunningham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141" name="Line 68"/>
            <p:cNvSpPr>
              <a:spLocks noChangeShapeType="1"/>
            </p:cNvSpPr>
            <p:nvPr/>
          </p:nvSpPr>
          <p:spPr bwMode="auto">
            <a:xfrm flipV="1">
              <a:off x="1347" y="2150"/>
              <a:ext cx="119" cy="509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42" name="Freeform 69"/>
            <p:cNvSpPr>
              <a:spLocks/>
            </p:cNvSpPr>
            <p:nvPr/>
          </p:nvSpPr>
          <p:spPr bwMode="auto">
            <a:xfrm>
              <a:off x="1439" y="2106"/>
              <a:ext cx="50" cy="57"/>
            </a:xfrm>
            <a:custGeom>
              <a:avLst/>
              <a:gdLst>
                <a:gd name="T0" fmla="*/ 0 w 50"/>
                <a:gd name="T1" fmla="*/ 44 h 57"/>
                <a:gd name="T2" fmla="*/ 38 w 50"/>
                <a:gd name="T3" fmla="*/ 0 h 57"/>
                <a:gd name="T4" fmla="*/ 50 w 50"/>
                <a:gd name="T5" fmla="*/ 57 h 57"/>
                <a:gd name="T6" fmla="*/ 0 w 50"/>
                <a:gd name="T7" fmla="*/ 44 h 5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0"/>
                <a:gd name="T13" fmla="*/ 0 h 57"/>
                <a:gd name="T14" fmla="*/ 50 w 50"/>
                <a:gd name="T15" fmla="*/ 57 h 5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0" h="57">
                  <a:moveTo>
                    <a:pt x="0" y="44"/>
                  </a:moveTo>
                  <a:lnTo>
                    <a:pt x="38" y="0"/>
                  </a:lnTo>
                  <a:lnTo>
                    <a:pt x="50" y="57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43" name="Line 70"/>
            <p:cNvSpPr>
              <a:spLocks noChangeShapeType="1"/>
            </p:cNvSpPr>
            <p:nvPr/>
          </p:nvSpPr>
          <p:spPr bwMode="auto">
            <a:xfrm flipV="1">
              <a:off x="1015" y="2886"/>
              <a:ext cx="315" cy="751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44" name="Freeform 71"/>
            <p:cNvSpPr>
              <a:spLocks/>
            </p:cNvSpPr>
            <p:nvPr/>
          </p:nvSpPr>
          <p:spPr bwMode="auto">
            <a:xfrm>
              <a:off x="1304" y="2843"/>
              <a:ext cx="46" cy="58"/>
            </a:xfrm>
            <a:custGeom>
              <a:avLst/>
              <a:gdLst>
                <a:gd name="T0" fmla="*/ 0 w 46"/>
                <a:gd name="T1" fmla="*/ 38 h 58"/>
                <a:gd name="T2" fmla="*/ 43 w 46"/>
                <a:gd name="T3" fmla="*/ 0 h 58"/>
                <a:gd name="T4" fmla="*/ 46 w 46"/>
                <a:gd name="T5" fmla="*/ 58 h 58"/>
                <a:gd name="T6" fmla="*/ 0 w 46"/>
                <a:gd name="T7" fmla="*/ 38 h 5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6"/>
                <a:gd name="T13" fmla="*/ 0 h 58"/>
                <a:gd name="T14" fmla="*/ 46 w 46"/>
                <a:gd name="T15" fmla="*/ 58 h 5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6" h="58">
                  <a:moveTo>
                    <a:pt x="0" y="38"/>
                  </a:moveTo>
                  <a:lnTo>
                    <a:pt x="43" y="0"/>
                  </a:lnTo>
                  <a:lnTo>
                    <a:pt x="46" y="5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45" name="Line 72"/>
            <p:cNvSpPr>
              <a:spLocks noChangeShapeType="1"/>
            </p:cNvSpPr>
            <p:nvPr/>
          </p:nvSpPr>
          <p:spPr bwMode="auto">
            <a:xfrm flipV="1">
              <a:off x="979" y="2882"/>
              <a:ext cx="290" cy="524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46" name="Freeform 73"/>
            <p:cNvSpPr>
              <a:spLocks/>
            </p:cNvSpPr>
            <p:nvPr/>
          </p:nvSpPr>
          <p:spPr bwMode="auto">
            <a:xfrm>
              <a:off x="1244" y="2843"/>
              <a:ext cx="47" cy="58"/>
            </a:xfrm>
            <a:custGeom>
              <a:avLst/>
              <a:gdLst>
                <a:gd name="T0" fmla="*/ 0 w 47"/>
                <a:gd name="T1" fmla="*/ 33 h 58"/>
                <a:gd name="T2" fmla="*/ 47 w 47"/>
                <a:gd name="T3" fmla="*/ 0 h 58"/>
                <a:gd name="T4" fmla="*/ 46 w 47"/>
                <a:gd name="T5" fmla="*/ 58 h 58"/>
                <a:gd name="T6" fmla="*/ 0 w 47"/>
                <a:gd name="T7" fmla="*/ 33 h 5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7"/>
                <a:gd name="T13" fmla="*/ 0 h 58"/>
                <a:gd name="T14" fmla="*/ 47 w 47"/>
                <a:gd name="T15" fmla="*/ 58 h 5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7" h="58">
                  <a:moveTo>
                    <a:pt x="0" y="33"/>
                  </a:moveTo>
                  <a:lnTo>
                    <a:pt x="47" y="0"/>
                  </a:lnTo>
                  <a:lnTo>
                    <a:pt x="46" y="58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47" name="Line 74"/>
            <p:cNvSpPr>
              <a:spLocks noChangeShapeType="1"/>
            </p:cNvSpPr>
            <p:nvPr/>
          </p:nvSpPr>
          <p:spPr bwMode="auto">
            <a:xfrm flipV="1">
              <a:off x="1347" y="2125"/>
              <a:ext cx="1157" cy="534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48" name="Freeform 75"/>
            <p:cNvSpPr>
              <a:spLocks/>
            </p:cNvSpPr>
            <p:nvPr/>
          </p:nvSpPr>
          <p:spPr bwMode="auto">
            <a:xfrm>
              <a:off x="2489" y="2105"/>
              <a:ext cx="57" cy="45"/>
            </a:xfrm>
            <a:custGeom>
              <a:avLst/>
              <a:gdLst>
                <a:gd name="T0" fmla="*/ 0 w 57"/>
                <a:gd name="T1" fmla="*/ 0 h 45"/>
                <a:gd name="T2" fmla="*/ 57 w 57"/>
                <a:gd name="T3" fmla="*/ 1 h 45"/>
                <a:gd name="T4" fmla="*/ 22 w 57"/>
                <a:gd name="T5" fmla="*/ 45 h 45"/>
                <a:gd name="T6" fmla="*/ 0 w 57"/>
                <a:gd name="T7" fmla="*/ 0 h 4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"/>
                <a:gd name="T13" fmla="*/ 0 h 45"/>
                <a:gd name="T14" fmla="*/ 57 w 57"/>
                <a:gd name="T15" fmla="*/ 45 h 4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" h="45">
                  <a:moveTo>
                    <a:pt x="0" y="0"/>
                  </a:moveTo>
                  <a:lnTo>
                    <a:pt x="57" y="1"/>
                  </a:lnTo>
                  <a:lnTo>
                    <a:pt x="22" y="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49" name="Line 76"/>
            <p:cNvSpPr>
              <a:spLocks noChangeShapeType="1"/>
            </p:cNvSpPr>
            <p:nvPr/>
          </p:nvSpPr>
          <p:spPr bwMode="auto">
            <a:xfrm flipV="1">
              <a:off x="1624" y="2120"/>
              <a:ext cx="1747" cy="631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50" name="Freeform 77"/>
            <p:cNvSpPr>
              <a:spLocks/>
            </p:cNvSpPr>
            <p:nvPr/>
          </p:nvSpPr>
          <p:spPr bwMode="auto">
            <a:xfrm>
              <a:off x="3355" y="2099"/>
              <a:ext cx="58" cy="48"/>
            </a:xfrm>
            <a:custGeom>
              <a:avLst/>
              <a:gdLst>
                <a:gd name="T0" fmla="*/ 0 w 58"/>
                <a:gd name="T1" fmla="*/ 0 h 48"/>
                <a:gd name="T2" fmla="*/ 58 w 58"/>
                <a:gd name="T3" fmla="*/ 7 h 48"/>
                <a:gd name="T4" fmla="*/ 17 w 58"/>
                <a:gd name="T5" fmla="*/ 48 h 48"/>
                <a:gd name="T6" fmla="*/ 0 w 58"/>
                <a:gd name="T7" fmla="*/ 0 h 4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48"/>
                <a:gd name="T14" fmla="*/ 58 w 58"/>
                <a:gd name="T15" fmla="*/ 48 h 4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48">
                  <a:moveTo>
                    <a:pt x="0" y="0"/>
                  </a:moveTo>
                  <a:lnTo>
                    <a:pt x="58" y="7"/>
                  </a:lnTo>
                  <a:lnTo>
                    <a:pt x="17" y="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51" name="Line 78"/>
            <p:cNvSpPr>
              <a:spLocks noChangeShapeType="1"/>
            </p:cNvSpPr>
            <p:nvPr/>
          </p:nvSpPr>
          <p:spPr bwMode="auto">
            <a:xfrm flipV="1">
              <a:off x="887" y="2775"/>
              <a:ext cx="145" cy="87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52" name="Freeform 79"/>
            <p:cNvSpPr>
              <a:spLocks/>
            </p:cNvSpPr>
            <p:nvPr/>
          </p:nvSpPr>
          <p:spPr bwMode="auto">
            <a:xfrm>
              <a:off x="1013" y="2751"/>
              <a:ext cx="58" cy="49"/>
            </a:xfrm>
            <a:custGeom>
              <a:avLst/>
              <a:gdLst>
                <a:gd name="T0" fmla="*/ 0 w 58"/>
                <a:gd name="T1" fmla="*/ 5 h 49"/>
                <a:gd name="T2" fmla="*/ 58 w 58"/>
                <a:gd name="T3" fmla="*/ 0 h 49"/>
                <a:gd name="T4" fmla="*/ 27 w 58"/>
                <a:gd name="T5" fmla="*/ 49 h 49"/>
                <a:gd name="T6" fmla="*/ 0 w 58"/>
                <a:gd name="T7" fmla="*/ 5 h 4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49"/>
                <a:gd name="T14" fmla="*/ 58 w 58"/>
                <a:gd name="T15" fmla="*/ 49 h 4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49">
                  <a:moveTo>
                    <a:pt x="0" y="5"/>
                  </a:moveTo>
                  <a:lnTo>
                    <a:pt x="58" y="0"/>
                  </a:lnTo>
                  <a:lnTo>
                    <a:pt x="27" y="49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53" name="Freeform 80"/>
            <p:cNvSpPr>
              <a:spLocks/>
            </p:cNvSpPr>
            <p:nvPr/>
          </p:nvSpPr>
          <p:spPr bwMode="auto">
            <a:xfrm>
              <a:off x="471" y="2992"/>
              <a:ext cx="645" cy="184"/>
            </a:xfrm>
            <a:custGeom>
              <a:avLst/>
              <a:gdLst>
                <a:gd name="T0" fmla="*/ 553 w 645"/>
                <a:gd name="T1" fmla="*/ 184 h 184"/>
                <a:gd name="T2" fmla="*/ 93 w 645"/>
                <a:gd name="T3" fmla="*/ 184 h 184"/>
                <a:gd name="T4" fmla="*/ 72 w 645"/>
                <a:gd name="T5" fmla="*/ 181 h 184"/>
                <a:gd name="T6" fmla="*/ 52 w 645"/>
                <a:gd name="T7" fmla="*/ 175 h 184"/>
                <a:gd name="T8" fmla="*/ 35 w 645"/>
                <a:gd name="T9" fmla="*/ 164 h 184"/>
                <a:gd name="T10" fmla="*/ 21 w 645"/>
                <a:gd name="T11" fmla="*/ 148 h 184"/>
                <a:gd name="T12" fmla="*/ 10 w 645"/>
                <a:gd name="T13" fmla="*/ 131 h 184"/>
                <a:gd name="T14" fmla="*/ 2 w 645"/>
                <a:gd name="T15" fmla="*/ 112 h 184"/>
                <a:gd name="T16" fmla="*/ 0 w 645"/>
                <a:gd name="T17" fmla="*/ 92 h 184"/>
                <a:gd name="T18" fmla="*/ 2 w 645"/>
                <a:gd name="T19" fmla="*/ 72 h 184"/>
                <a:gd name="T20" fmla="*/ 10 w 645"/>
                <a:gd name="T21" fmla="*/ 51 h 184"/>
                <a:gd name="T22" fmla="*/ 21 w 645"/>
                <a:gd name="T23" fmla="*/ 34 h 184"/>
                <a:gd name="T24" fmla="*/ 35 w 645"/>
                <a:gd name="T25" fmla="*/ 18 h 184"/>
                <a:gd name="T26" fmla="*/ 52 w 645"/>
                <a:gd name="T27" fmla="*/ 8 h 184"/>
                <a:gd name="T28" fmla="*/ 72 w 645"/>
                <a:gd name="T29" fmla="*/ 1 h 184"/>
                <a:gd name="T30" fmla="*/ 93 w 645"/>
                <a:gd name="T31" fmla="*/ 0 h 184"/>
                <a:gd name="T32" fmla="*/ 553 w 645"/>
                <a:gd name="T33" fmla="*/ 0 h 184"/>
                <a:gd name="T34" fmla="*/ 573 w 645"/>
                <a:gd name="T35" fmla="*/ 1 h 184"/>
                <a:gd name="T36" fmla="*/ 594 w 645"/>
                <a:gd name="T37" fmla="*/ 8 h 184"/>
                <a:gd name="T38" fmla="*/ 611 w 645"/>
                <a:gd name="T39" fmla="*/ 18 h 184"/>
                <a:gd name="T40" fmla="*/ 625 w 645"/>
                <a:gd name="T41" fmla="*/ 34 h 184"/>
                <a:gd name="T42" fmla="*/ 636 w 645"/>
                <a:gd name="T43" fmla="*/ 51 h 184"/>
                <a:gd name="T44" fmla="*/ 644 w 645"/>
                <a:gd name="T45" fmla="*/ 72 h 184"/>
                <a:gd name="T46" fmla="*/ 645 w 645"/>
                <a:gd name="T47" fmla="*/ 92 h 184"/>
                <a:gd name="T48" fmla="*/ 645 w 645"/>
                <a:gd name="T49" fmla="*/ 92 h 184"/>
                <a:gd name="T50" fmla="*/ 644 w 645"/>
                <a:gd name="T51" fmla="*/ 112 h 184"/>
                <a:gd name="T52" fmla="*/ 636 w 645"/>
                <a:gd name="T53" fmla="*/ 131 h 184"/>
                <a:gd name="T54" fmla="*/ 625 w 645"/>
                <a:gd name="T55" fmla="*/ 148 h 184"/>
                <a:gd name="T56" fmla="*/ 611 w 645"/>
                <a:gd name="T57" fmla="*/ 164 h 184"/>
                <a:gd name="T58" fmla="*/ 594 w 645"/>
                <a:gd name="T59" fmla="*/ 175 h 184"/>
                <a:gd name="T60" fmla="*/ 573 w 645"/>
                <a:gd name="T61" fmla="*/ 181 h 184"/>
                <a:gd name="T62" fmla="*/ 553 w 645"/>
                <a:gd name="T63" fmla="*/ 184 h 18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645"/>
                <a:gd name="T97" fmla="*/ 0 h 184"/>
                <a:gd name="T98" fmla="*/ 645 w 645"/>
                <a:gd name="T99" fmla="*/ 184 h 18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645" h="184">
                  <a:moveTo>
                    <a:pt x="553" y="184"/>
                  </a:moveTo>
                  <a:lnTo>
                    <a:pt x="93" y="184"/>
                  </a:lnTo>
                  <a:lnTo>
                    <a:pt x="72" y="181"/>
                  </a:lnTo>
                  <a:lnTo>
                    <a:pt x="52" y="175"/>
                  </a:lnTo>
                  <a:lnTo>
                    <a:pt x="35" y="164"/>
                  </a:lnTo>
                  <a:lnTo>
                    <a:pt x="21" y="148"/>
                  </a:lnTo>
                  <a:lnTo>
                    <a:pt x="10" y="131"/>
                  </a:lnTo>
                  <a:lnTo>
                    <a:pt x="2" y="112"/>
                  </a:lnTo>
                  <a:lnTo>
                    <a:pt x="0" y="92"/>
                  </a:lnTo>
                  <a:lnTo>
                    <a:pt x="2" y="72"/>
                  </a:lnTo>
                  <a:lnTo>
                    <a:pt x="10" y="51"/>
                  </a:lnTo>
                  <a:lnTo>
                    <a:pt x="21" y="34"/>
                  </a:lnTo>
                  <a:lnTo>
                    <a:pt x="35" y="18"/>
                  </a:lnTo>
                  <a:lnTo>
                    <a:pt x="52" y="8"/>
                  </a:lnTo>
                  <a:lnTo>
                    <a:pt x="72" y="1"/>
                  </a:lnTo>
                  <a:lnTo>
                    <a:pt x="93" y="0"/>
                  </a:lnTo>
                  <a:lnTo>
                    <a:pt x="553" y="0"/>
                  </a:lnTo>
                  <a:lnTo>
                    <a:pt x="573" y="1"/>
                  </a:lnTo>
                  <a:lnTo>
                    <a:pt x="594" y="8"/>
                  </a:lnTo>
                  <a:lnTo>
                    <a:pt x="611" y="18"/>
                  </a:lnTo>
                  <a:lnTo>
                    <a:pt x="625" y="34"/>
                  </a:lnTo>
                  <a:lnTo>
                    <a:pt x="636" y="51"/>
                  </a:lnTo>
                  <a:lnTo>
                    <a:pt x="644" y="72"/>
                  </a:lnTo>
                  <a:lnTo>
                    <a:pt x="645" y="92"/>
                  </a:lnTo>
                  <a:lnTo>
                    <a:pt x="644" y="112"/>
                  </a:lnTo>
                  <a:lnTo>
                    <a:pt x="636" y="131"/>
                  </a:lnTo>
                  <a:lnTo>
                    <a:pt x="625" y="148"/>
                  </a:lnTo>
                  <a:lnTo>
                    <a:pt x="611" y="164"/>
                  </a:lnTo>
                  <a:lnTo>
                    <a:pt x="594" y="175"/>
                  </a:lnTo>
                  <a:lnTo>
                    <a:pt x="573" y="181"/>
                  </a:lnTo>
                  <a:lnTo>
                    <a:pt x="553" y="184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54" name="Rectangle 81"/>
            <p:cNvSpPr>
              <a:spLocks noChangeArrowheads="1"/>
            </p:cNvSpPr>
            <p:nvPr/>
          </p:nvSpPr>
          <p:spPr bwMode="auto">
            <a:xfrm>
              <a:off x="492" y="3035"/>
              <a:ext cx="606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Tensión del grátil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155" name="Line 82"/>
            <p:cNvSpPr>
              <a:spLocks noChangeShapeType="1"/>
            </p:cNvSpPr>
            <p:nvPr/>
          </p:nvSpPr>
          <p:spPr bwMode="auto">
            <a:xfrm flipV="1">
              <a:off x="1116" y="2882"/>
              <a:ext cx="116" cy="202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56" name="Freeform 83"/>
            <p:cNvSpPr>
              <a:spLocks/>
            </p:cNvSpPr>
            <p:nvPr/>
          </p:nvSpPr>
          <p:spPr bwMode="auto">
            <a:xfrm>
              <a:off x="1207" y="2843"/>
              <a:ext cx="48" cy="58"/>
            </a:xfrm>
            <a:custGeom>
              <a:avLst/>
              <a:gdLst>
                <a:gd name="T0" fmla="*/ 0 w 48"/>
                <a:gd name="T1" fmla="*/ 32 h 58"/>
                <a:gd name="T2" fmla="*/ 48 w 48"/>
                <a:gd name="T3" fmla="*/ 0 h 58"/>
                <a:gd name="T4" fmla="*/ 45 w 48"/>
                <a:gd name="T5" fmla="*/ 58 h 58"/>
                <a:gd name="T6" fmla="*/ 0 w 48"/>
                <a:gd name="T7" fmla="*/ 32 h 5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8"/>
                <a:gd name="T13" fmla="*/ 0 h 58"/>
                <a:gd name="T14" fmla="*/ 48 w 48"/>
                <a:gd name="T15" fmla="*/ 58 h 5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8" h="58">
                  <a:moveTo>
                    <a:pt x="0" y="32"/>
                  </a:moveTo>
                  <a:lnTo>
                    <a:pt x="48" y="0"/>
                  </a:lnTo>
                  <a:lnTo>
                    <a:pt x="45" y="58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57" name="Freeform 84"/>
            <p:cNvSpPr>
              <a:spLocks/>
            </p:cNvSpPr>
            <p:nvPr/>
          </p:nvSpPr>
          <p:spPr bwMode="auto">
            <a:xfrm>
              <a:off x="1107" y="3858"/>
              <a:ext cx="554" cy="185"/>
            </a:xfrm>
            <a:custGeom>
              <a:avLst/>
              <a:gdLst>
                <a:gd name="T0" fmla="*/ 462 w 554"/>
                <a:gd name="T1" fmla="*/ 185 h 185"/>
                <a:gd name="T2" fmla="*/ 92 w 554"/>
                <a:gd name="T3" fmla="*/ 185 h 185"/>
                <a:gd name="T4" fmla="*/ 72 w 554"/>
                <a:gd name="T5" fmla="*/ 181 h 185"/>
                <a:gd name="T6" fmla="*/ 53 w 554"/>
                <a:gd name="T7" fmla="*/ 175 h 185"/>
                <a:gd name="T8" fmla="*/ 36 w 554"/>
                <a:gd name="T9" fmla="*/ 164 h 185"/>
                <a:gd name="T10" fmla="*/ 20 w 554"/>
                <a:gd name="T11" fmla="*/ 150 h 185"/>
                <a:gd name="T12" fmla="*/ 9 w 554"/>
                <a:gd name="T13" fmla="*/ 132 h 185"/>
                <a:gd name="T14" fmla="*/ 3 w 554"/>
                <a:gd name="T15" fmla="*/ 113 h 185"/>
                <a:gd name="T16" fmla="*/ 0 w 554"/>
                <a:gd name="T17" fmla="*/ 92 h 185"/>
                <a:gd name="T18" fmla="*/ 3 w 554"/>
                <a:gd name="T19" fmla="*/ 72 h 185"/>
                <a:gd name="T20" fmla="*/ 9 w 554"/>
                <a:gd name="T21" fmla="*/ 52 h 185"/>
                <a:gd name="T22" fmla="*/ 20 w 554"/>
                <a:gd name="T23" fmla="*/ 35 h 185"/>
                <a:gd name="T24" fmla="*/ 36 w 554"/>
                <a:gd name="T25" fmla="*/ 21 h 185"/>
                <a:gd name="T26" fmla="*/ 53 w 554"/>
                <a:gd name="T27" fmla="*/ 10 h 185"/>
                <a:gd name="T28" fmla="*/ 72 w 554"/>
                <a:gd name="T29" fmla="*/ 2 h 185"/>
                <a:gd name="T30" fmla="*/ 92 w 554"/>
                <a:gd name="T31" fmla="*/ 0 h 185"/>
                <a:gd name="T32" fmla="*/ 462 w 554"/>
                <a:gd name="T33" fmla="*/ 0 h 185"/>
                <a:gd name="T34" fmla="*/ 482 w 554"/>
                <a:gd name="T35" fmla="*/ 2 h 185"/>
                <a:gd name="T36" fmla="*/ 501 w 554"/>
                <a:gd name="T37" fmla="*/ 10 h 185"/>
                <a:gd name="T38" fmla="*/ 518 w 554"/>
                <a:gd name="T39" fmla="*/ 21 h 185"/>
                <a:gd name="T40" fmla="*/ 534 w 554"/>
                <a:gd name="T41" fmla="*/ 35 h 185"/>
                <a:gd name="T42" fmla="*/ 545 w 554"/>
                <a:gd name="T43" fmla="*/ 52 h 185"/>
                <a:gd name="T44" fmla="*/ 551 w 554"/>
                <a:gd name="T45" fmla="*/ 72 h 185"/>
                <a:gd name="T46" fmla="*/ 554 w 554"/>
                <a:gd name="T47" fmla="*/ 92 h 185"/>
                <a:gd name="T48" fmla="*/ 554 w 554"/>
                <a:gd name="T49" fmla="*/ 92 h 185"/>
                <a:gd name="T50" fmla="*/ 551 w 554"/>
                <a:gd name="T51" fmla="*/ 113 h 185"/>
                <a:gd name="T52" fmla="*/ 545 w 554"/>
                <a:gd name="T53" fmla="*/ 132 h 185"/>
                <a:gd name="T54" fmla="*/ 534 w 554"/>
                <a:gd name="T55" fmla="*/ 150 h 185"/>
                <a:gd name="T56" fmla="*/ 518 w 554"/>
                <a:gd name="T57" fmla="*/ 164 h 185"/>
                <a:gd name="T58" fmla="*/ 501 w 554"/>
                <a:gd name="T59" fmla="*/ 175 h 185"/>
                <a:gd name="T60" fmla="*/ 482 w 554"/>
                <a:gd name="T61" fmla="*/ 181 h 185"/>
                <a:gd name="T62" fmla="*/ 462 w 554"/>
                <a:gd name="T63" fmla="*/ 185 h 1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54"/>
                <a:gd name="T97" fmla="*/ 0 h 185"/>
                <a:gd name="T98" fmla="*/ 554 w 554"/>
                <a:gd name="T99" fmla="*/ 185 h 185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54" h="185">
                  <a:moveTo>
                    <a:pt x="462" y="185"/>
                  </a:moveTo>
                  <a:lnTo>
                    <a:pt x="92" y="185"/>
                  </a:lnTo>
                  <a:lnTo>
                    <a:pt x="72" y="181"/>
                  </a:lnTo>
                  <a:lnTo>
                    <a:pt x="53" y="175"/>
                  </a:lnTo>
                  <a:lnTo>
                    <a:pt x="36" y="164"/>
                  </a:lnTo>
                  <a:lnTo>
                    <a:pt x="20" y="150"/>
                  </a:lnTo>
                  <a:lnTo>
                    <a:pt x="9" y="132"/>
                  </a:lnTo>
                  <a:lnTo>
                    <a:pt x="3" y="113"/>
                  </a:lnTo>
                  <a:lnTo>
                    <a:pt x="0" y="92"/>
                  </a:lnTo>
                  <a:lnTo>
                    <a:pt x="3" y="72"/>
                  </a:lnTo>
                  <a:lnTo>
                    <a:pt x="9" y="52"/>
                  </a:lnTo>
                  <a:lnTo>
                    <a:pt x="20" y="35"/>
                  </a:lnTo>
                  <a:lnTo>
                    <a:pt x="36" y="21"/>
                  </a:lnTo>
                  <a:lnTo>
                    <a:pt x="53" y="10"/>
                  </a:lnTo>
                  <a:lnTo>
                    <a:pt x="72" y="2"/>
                  </a:lnTo>
                  <a:lnTo>
                    <a:pt x="92" y="0"/>
                  </a:lnTo>
                  <a:lnTo>
                    <a:pt x="462" y="0"/>
                  </a:lnTo>
                  <a:lnTo>
                    <a:pt x="482" y="2"/>
                  </a:lnTo>
                  <a:lnTo>
                    <a:pt x="501" y="10"/>
                  </a:lnTo>
                  <a:lnTo>
                    <a:pt x="518" y="21"/>
                  </a:lnTo>
                  <a:lnTo>
                    <a:pt x="534" y="35"/>
                  </a:lnTo>
                  <a:lnTo>
                    <a:pt x="545" y="52"/>
                  </a:lnTo>
                  <a:lnTo>
                    <a:pt x="551" y="72"/>
                  </a:lnTo>
                  <a:lnTo>
                    <a:pt x="554" y="92"/>
                  </a:lnTo>
                  <a:lnTo>
                    <a:pt x="551" y="113"/>
                  </a:lnTo>
                  <a:lnTo>
                    <a:pt x="545" y="132"/>
                  </a:lnTo>
                  <a:lnTo>
                    <a:pt x="534" y="150"/>
                  </a:lnTo>
                  <a:lnTo>
                    <a:pt x="518" y="164"/>
                  </a:lnTo>
                  <a:lnTo>
                    <a:pt x="501" y="175"/>
                  </a:lnTo>
                  <a:lnTo>
                    <a:pt x="482" y="181"/>
                  </a:lnTo>
                  <a:lnTo>
                    <a:pt x="462" y="185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58" name="Rectangle 85"/>
            <p:cNvSpPr>
              <a:spLocks noChangeArrowheads="1"/>
            </p:cNvSpPr>
            <p:nvPr/>
          </p:nvSpPr>
          <p:spPr bwMode="auto">
            <a:xfrm>
              <a:off x="1166" y="3902"/>
              <a:ext cx="444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Carro mayor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159" name="Line 86"/>
            <p:cNvSpPr>
              <a:spLocks noChangeShapeType="1"/>
            </p:cNvSpPr>
            <p:nvPr/>
          </p:nvSpPr>
          <p:spPr bwMode="auto">
            <a:xfrm flipH="1" flipV="1">
              <a:off x="1533" y="2884"/>
              <a:ext cx="405" cy="790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60" name="Freeform 87"/>
            <p:cNvSpPr>
              <a:spLocks/>
            </p:cNvSpPr>
            <p:nvPr/>
          </p:nvSpPr>
          <p:spPr bwMode="auto">
            <a:xfrm>
              <a:off x="1513" y="2843"/>
              <a:ext cx="47" cy="58"/>
            </a:xfrm>
            <a:custGeom>
              <a:avLst/>
              <a:gdLst>
                <a:gd name="T0" fmla="*/ 1 w 47"/>
                <a:gd name="T1" fmla="*/ 58 h 58"/>
                <a:gd name="T2" fmla="*/ 0 w 47"/>
                <a:gd name="T3" fmla="*/ 0 h 58"/>
                <a:gd name="T4" fmla="*/ 47 w 47"/>
                <a:gd name="T5" fmla="*/ 35 h 58"/>
                <a:gd name="T6" fmla="*/ 1 w 47"/>
                <a:gd name="T7" fmla="*/ 58 h 5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7"/>
                <a:gd name="T13" fmla="*/ 0 h 58"/>
                <a:gd name="T14" fmla="*/ 47 w 47"/>
                <a:gd name="T15" fmla="*/ 58 h 5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7" h="58">
                  <a:moveTo>
                    <a:pt x="1" y="58"/>
                  </a:moveTo>
                  <a:lnTo>
                    <a:pt x="0" y="0"/>
                  </a:lnTo>
                  <a:lnTo>
                    <a:pt x="47" y="35"/>
                  </a:lnTo>
                  <a:lnTo>
                    <a:pt x="1" y="5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61" name="Line 88"/>
            <p:cNvSpPr>
              <a:spLocks noChangeShapeType="1"/>
            </p:cNvSpPr>
            <p:nvPr/>
          </p:nvSpPr>
          <p:spPr bwMode="auto">
            <a:xfrm flipH="1" flipV="1">
              <a:off x="2818" y="2136"/>
              <a:ext cx="1110" cy="1021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62" name="Freeform 89"/>
            <p:cNvSpPr>
              <a:spLocks/>
            </p:cNvSpPr>
            <p:nvPr/>
          </p:nvSpPr>
          <p:spPr bwMode="auto">
            <a:xfrm>
              <a:off x="2785" y="2106"/>
              <a:ext cx="57" cy="54"/>
            </a:xfrm>
            <a:custGeom>
              <a:avLst/>
              <a:gdLst>
                <a:gd name="T0" fmla="*/ 21 w 57"/>
                <a:gd name="T1" fmla="*/ 54 h 54"/>
                <a:gd name="T2" fmla="*/ 0 w 57"/>
                <a:gd name="T3" fmla="*/ 0 h 54"/>
                <a:gd name="T4" fmla="*/ 57 w 57"/>
                <a:gd name="T5" fmla="*/ 16 h 54"/>
                <a:gd name="T6" fmla="*/ 21 w 57"/>
                <a:gd name="T7" fmla="*/ 54 h 5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"/>
                <a:gd name="T13" fmla="*/ 0 h 54"/>
                <a:gd name="T14" fmla="*/ 57 w 57"/>
                <a:gd name="T15" fmla="*/ 54 h 5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" h="54">
                  <a:moveTo>
                    <a:pt x="21" y="54"/>
                  </a:moveTo>
                  <a:lnTo>
                    <a:pt x="0" y="0"/>
                  </a:lnTo>
                  <a:lnTo>
                    <a:pt x="57" y="16"/>
                  </a:lnTo>
                  <a:lnTo>
                    <a:pt x="21" y="5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63" name="Line 90"/>
            <p:cNvSpPr>
              <a:spLocks noChangeShapeType="1"/>
            </p:cNvSpPr>
            <p:nvPr/>
          </p:nvSpPr>
          <p:spPr bwMode="auto">
            <a:xfrm flipH="1" flipV="1">
              <a:off x="1756" y="2127"/>
              <a:ext cx="2118" cy="1122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64" name="Freeform 91"/>
            <p:cNvSpPr>
              <a:spLocks/>
            </p:cNvSpPr>
            <p:nvPr/>
          </p:nvSpPr>
          <p:spPr bwMode="auto">
            <a:xfrm>
              <a:off x="1716" y="2106"/>
              <a:ext cx="58" cy="47"/>
            </a:xfrm>
            <a:custGeom>
              <a:avLst/>
              <a:gdLst>
                <a:gd name="T0" fmla="*/ 34 w 58"/>
                <a:gd name="T1" fmla="*/ 47 h 47"/>
                <a:gd name="T2" fmla="*/ 0 w 58"/>
                <a:gd name="T3" fmla="*/ 0 h 47"/>
                <a:gd name="T4" fmla="*/ 58 w 58"/>
                <a:gd name="T5" fmla="*/ 2 h 47"/>
                <a:gd name="T6" fmla="*/ 34 w 58"/>
                <a:gd name="T7" fmla="*/ 47 h 4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8"/>
                <a:gd name="T13" fmla="*/ 0 h 47"/>
                <a:gd name="T14" fmla="*/ 58 w 58"/>
                <a:gd name="T15" fmla="*/ 47 h 4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8" h="47">
                  <a:moveTo>
                    <a:pt x="34" y="47"/>
                  </a:moveTo>
                  <a:lnTo>
                    <a:pt x="0" y="0"/>
                  </a:lnTo>
                  <a:lnTo>
                    <a:pt x="58" y="2"/>
                  </a:lnTo>
                  <a:lnTo>
                    <a:pt x="34" y="4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65" name="Freeform 92"/>
            <p:cNvSpPr>
              <a:spLocks/>
            </p:cNvSpPr>
            <p:nvPr/>
          </p:nvSpPr>
          <p:spPr bwMode="auto">
            <a:xfrm>
              <a:off x="3560" y="3582"/>
              <a:ext cx="554" cy="184"/>
            </a:xfrm>
            <a:custGeom>
              <a:avLst/>
              <a:gdLst>
                <a:gd name="T0" fmla="*/ 460 w 554"/>
                <a:gd name="T1" fmla="*/ 184 h 184"/>
                <a:gd name="T2" fmla="*/ 92 w 554"/>
                <a:gd name="T3" fmla="*/ 184 h 184"/>
                <a:gd name="T4" fmla="*/ 72 w 554"/>
                <a:gd name="T5" fmla="*/ 181 h 184"/>
                <a:gd name="T6" fmla="*/ 53 w 554"/>
                <a:gd name="T7" fmla="*/ 175 h 184"/>
                <a:gd name="T8" fmla="*/ 34 w 554"/>
                <a:gd name="T9" fmla="*/ 164 h 184"/>
                <a:gd name="T10" fmla="*/ 20 w 554"/>
                <a:gd name="T11" fmla="*/ 148 h 184"/>
                <a:gd name="T12" fmla="*/ 9 w 554"/>
                <a:gd name="T13" fmla="*/ 131 h 184"/>
                <a:gd name="T14" fmla="*/ 3 w 554"/>
                <a:gd name="T15" fmla="*/ 112 h 184"/>
                <a:gd name="T16" fmla="*/ 0 w 554"/>
                <a:gd name="T17" fmla="*/ 92 h 184"/>
                <a:gd name="T18" fmla="*/ 3 w 554"/>
                <a:gd name="T19" fmla="*/ 70 h 184"/>
                <a:gd name="T20" fmla="*/ 9 w 554"/>
                <a:gd name="T21" fmla="*/ 52 h 184"/>
                <a:gd name="T22" fmla="*/ 20 w 554"/>
                <a:gd name="T23" fmla="*/ 34 h 184"/>
                <a:gd name="T24" fmla="*/ 34 w 554"/>
                <a:gd name="T25" fmla="*/ 19 h 184"/>
                <a:gd name="T26" fmla="*/ 53 w 554"/>
                <a:gd name="T27" fmla="*/ 8 h 184"/>
                <a:gd name="T28" fmla="*/ 72 w 554"/>
                <a:gd name="T29" fmla="*/ 2 h 184"/>
                <a:gd name="T30" fmla="*/ 92 w 554"/>
                <a:gd name="T31" fmla="*/ 0 h 184"/>
                <a:gd name="T32" fmla="*/ 460 w 554"/>
                <a:gd name="T33" fmla="*/ 0 h 184"/>
                <a:gd name="T34" fmla="*/ 482 w 554"/>
                <a:gd name="T35" fmla="*/ 2 h 184"/>
                <a:gd name="T36" fmla="*/ 501 w 554"/>
                <a:gd name="T37" fmla="*/ 8 h 184"/>
                <a:gd name="T38" fmla="*/ 518 w 554"/>
                <a:gd name="T39" fmla="*/ 19 h 184"/>
                <a:gd name="T40" fmla="*/ 534 w 554"/>
                <a:gd name="T41" fmla="*/ 34 h 184"/>
                <a:gd name="T42" fmla="*/ 545 w 554"/>
                <a:gd name="T43" fmla="*/ 52 h 184"/>
                <a:gd name="T44" fmla="*/ 551 w 554"/>
                <a:gd name="T45" fmla="*/ 70 h 184"/>
                <a:gd name="T46" fmla="*/ 554 w 554"/>
                <a:gd name="T47" fmla="*/ 92 h 184"/>
                <a:gd name="T48" fmla="*/ 554 w 554"/>
                <a:gd name="T49" fmla="*/ 92 h 184"/>
                <a:gd name="T50" fmla="*/ 551 w 554"/>
                <a:gd name="T51" fmla="*/ 112 h 184"/>
                <a:gd name="T52" fmla="*/ 545 w 554"/>
                <a:gd name="T53" fmla="*/ 131 h 184"/>
                <a:gd name="T54" fmla="*/ 534 w 554"/>
                <a:gd name="T55" fmla="*/ 148 h 184"/>
                <a:gd name="T56" fmla="*/ 518 w 554"/>
                <a:gd name="T57" fmla="*/ 164 h 184"/>
                <a:gd name="T58" fmla="*/ 501 w 554"/>
                <a:gd name="T59" fmla="*/ 175 h 184"/>
                <a:gd name="T60" fmla="*/ 482 w 554"/>
                <a:gd name="T61" fmla="*/ 181 h 184"/>
                <a:gd name="T62" fmla="*/ 460 w 554"/>
                <a:gd name="T63" fmla="*/ 184 h 18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54"/>
                <a:gd name="T97" fmla="*/ 0 h 184"/>
                <a:gd name="T98" fmla="*/ 554 w 554"/>
                <a:gd name="T99" fmla="*/ 184 h 18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54" h="184">
                  <a:moveTo>
                    <a:pt x="460" y="184"/>
                  </a:moveTo>
                  <a:lnTo>
                    <a:pt x="92" y="184"/>
                  </a:lnTo>
                  <a:lnTo>
                    <a:pt x="72" y="181"/>
                  </a:lnTo>
                  <a:lnTo>
                    <a:pt x="53" y="175"/>
                  </a:lnTo>
                  <a:lnTo>
                    <a:pt x="34" y="164"/>
                  </a:lnTo>
                  <a:lnTo>
                    <a:pt x="20" y="148"/>
                  </a:lnTo>
                  <a:lnTo>
                    <a:pt x="9" y="131"/>
                  </a:lnTo>
                  <a:lnTo>
                    <a:pt x="3" y="112"/>
                  </a:lnTo>
                  <a:lnTo>
                    <a:pt x="0" y="92"/>
                  </a:lnTo>
                  <a:lnTo>
                    <a:pt x="3" y="70"/>
                  </a:lnTo>
                  <a:lnTo>
                    <a:pt x="9" y="52"/>
                  </a:lnTo>
                  <a:lnTo>
                    <a:pt x="20" y="34"/>
                  </a:lnTo>
                  <a:lnTo>
                    <a:pt x="34" y="19"/>
                  </a:lnTo>
                  <a:lnTo>
                    <a:pt x="53" y="8"/>
                  </a:lnTo>
                  <a:lnTo>
                    <a:pt x="72" y="2"/>
                  </a:lnTo>
                  <a:lnTo>
                    <a:pt x="92" y="0"/>
                  </a:lnTo>
                  <a:lnTo>
                    <a:pt x="460" y="0"/>
                  </a:lnTo>
                  <a:lnTo>
                    <a:pt x="482" y="2"/>
                  </a:lnTo>
                  <a:lnTo>
                    <a:pt x="501" y="8"/>
                  </a:lnTo>
                  <a:lnTo>
                    <a:pt x="518" y="19"/>
                  </a:lnTo>
                  <a:lnTo>
                    <a:pt x="534" y="34"/>
                  </a:lnTo>
                  <a:lnTo>
                    <a:pt x="545" y="52"/>
                  </a:lnTo>
                  <a:lnTo>
                    <a:pt x="551" y="70"/>
                  </a:lnTo>
                  <a:lnTo>
                    <a:pt x="554" y="92"/>
                  </a:lnTo>
                  <a:lnTo>
                    <a:pt x="551" y="112"/>
                  </a:lnTo>
                  <a:lnTo>
                    <a:pt x="545" y="131"/>
                  </a:lnTo>
                  <a:lnTo>
                    <a:pt x="534" y="148"/>
                  </a:lnTo>
                  <a:lnTo>
                    <a:pt x="518" y="164"/>
                  </a:lnTo>
                  <a:lnTo>
                    <a:pt x="501" y="175"/>
                  </a:lnTo>
                  <a:lnTo>
                    <a:pt x="482" y="181"/>
                  </a:lnTo>
                  <a:lnTo>
                    <a:pt x="460" y="184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66" name="Rectangle 93"/>
            <p:cNvSpPr>
              <a:spLocks noChangeArrowheads="1"/>
            </p:cNvSpPr>
            <p:nvPr/>
          </p:nvSpPr>
          <p:spPr bwMode="auto">
            <a:xfrm>
              <a:off x="3649" y="3579"/>
              <a:ext cx="376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Inclinación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167" name="Rectangle 94"/>
            <p:cNvSpPr>
              <a:spLocks noChangeArrowheads="1"/>
            </p:cNvSpPr>
            <p:nvPr/>
          </p:nvSpPr>
          <p:spPr bwMode="auto">
            <a:xfrm>
              <a:off x="3725" y="3672"/>
              <a:ext cx="227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mástill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168" name="Line 95"/>
            <p:cNvSpPr>
              <a:spLocks noChangeShapeType="1"/>
            </p:cNvSpPr>
            <p:nvPr/>
          </p:nvSpPr>
          <p:spPr bwMode="auto">
            <a:xfrm flipH="1" flipV="1">
              <a:off x="2756" y="2142"/>
              <a:ext cx="1026" cy="1440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69" name="Freeform 96"/>
            <p:cNvSpPr>
              <a:spLocks/>
            </p:cNvSpPr>
            <p:nvPr/>
          </p:nvSpPr>
          <p:spPr bwMode="auto">
            <a:xfrm>
              <a:off x="2731" y="2106"/>
              <a:ext cx="50" cy="57"/>
            </a:xfrm>
            <a:custGeom>
              <a:avLst/>
              <a:gdLst>
                <a:gd name="T0" fmla="*/ 8 w 50"/>
                <a:gd name="T1" fmla="*/ 57 h 57"/>
                <a:gd name="T2" fmla="*/ 0 w 50"/>
                <a:gd name="T3" fmla="*/ 0 h 57"/>
                <a:gd name="T4" fmla="*/ 50 w 50"/>
                <a:gd name="T5" fmla="*/ 27 h 57"/>
                <a:gd name="T6" fmla="*/ 8 w 50"/>
                <a:gd name="T7" fmla="*/ 57 h 5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0"/>
                <a:gd name="T13" fmla="*/ 0 h 57"/>
                <a:gd name="T14" fmla="*/ 50 w 50"/>
                <a:gd name="T15" fmla="*/ 57 h 5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0" h="57">
                  <a:moveTo>
                    <a:pt x="8" y="57"/>
                  </a:moveTo>
                  <a:lnTo>
                    <a:pt x="0" y="0"/>
                  </a:lnTo>
                  <a:lnTo>
                    <a:pt x="50" y="27"/>
                  </a:lnTo>
                  <a:lnTo>
                    <a:pt x="8" y="5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70" name="Line 97"/>
            <p:cNvSpPr>
              <a:spLocks noChangeShapeType="1"/>
            </p:cNvSpPr>
            <p:nvPr/>
          </p:nvSpPr>
          <p:spPr bwMode="auto">
            <a:xfrm flipH="1" flipV="1">
              <a:off x="1683" y="2131"/>
              <a:ext cx="2025" cy="1451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71" name="Freeform 98"/>
            <p:cNvSpPr>
              <a:spLocks/>
            </p:cNvSpPr>
            <p:nvPr/>
          </p:nvSpPr>
          <p:spPr bwMode="auto">
            <a:xfrm>
              <a:off x="1647" y="2106"/>
              <a:ext cx="56" cy="50"/>
            </a:xfrm>
            <a:custGeom>
              <a:avLst/>
              <a:gdLst>
                <a:gd name="T0" fmla="*/ 27 w 56"/>
                <a:gd name="T1" fmla="*/ 50 h 50"/>
                <a:gd name="T2" fmla="*/ 0 w 56"/>
                <a:gd name="T3" fmla="*/ 0 h 50"/>
                <a:gd name="T4" fmla="*/ 56 w 56"/>
                <a:gd name="T5" fmla="*/ 8 h 50"/>
                <a:gd name="T6" fmla="*/ 27 w 56"/>
                <a:gd name="T7" fmla="*/ 50 h 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6"/>
                <a:gd name="T13" fmla="*/ 0 h 50"/>
                <a:gd name="T14" fmla="*/ 56 w 56"/>
                <a:gd name="T15" fmla="*/ 50 h 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6" h="50">
                  <a:moveTo>
                    <a:pt x="27" y="50"/>
                  </a:moveTo>
                  <a:lnTo>
                    <a:pt x="0" y="0"/>
                  </a:lnTo>
                  <a:lnTo>
                    <a:pt x="56" y="8"/>
                  </a:lnTo>
                  <a:lnTo>
                    <a:pt x="27" y="5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72" name="Line 99"/>
            <p:cNvSpPr>
              <a:spLocks noChangeShapeType="1"/>
            </p:cNvSpPr>
            <p:nvPr/>
          </p:nvSpPr>
          <p:spPr bwMode="auto">
            <a:xfrm flipH="1" flipV="1">
              <a:off x="1635" y="2141"/>
              <a:ext cx="1524" cy="1800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73" name="Freeform 100"/>
            <p:cNvSpPr>
              <a:spLocks/>
            </p:cNvSpPr>
            <p:nvPr/>
          </p:nvSpPr>
          <p:spPr bwMode="auto">
            <a:xfrm>
              <a:off x="1605" y="2106"/>
              <a:ext cx="53" cy="57"/>
            </a:xfrm>
            <a:custGeom>
              <a:avLst/>
              <a:gdLst>
                <a:gd name="T0" fmla="*/ 14 w 53"/>
                <a:gd name="T1" fmla="*/ 57 h 57"/>
                <a:gd name="T2" fmla="*/ 0 w 53"/>
                <a:gd name="T3" fmla="*/ 0 h 57"/>
                <a:gd name="T4" fmla="*/ 53 w 53"/>
                <a:gd name="T5" fmla="*/ 22 h 57"/>
                <a:gd name="T6" fmla="*/ 14 w 53"/>
                <a:gd name="T7" fmla="*/ 57 h 5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3"/>
                <a:gd name="T13" fmla="*/ 0 h 57"/>
                <a:gd name="T14" fmla="*/ 53 w 53"/>
                <a:gd name="T15" fmla="*/ 57 h 5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3" h="57">
                  <a:moveTo>
                    <a:pt x="14" y="57"/>
                  </a:moveTo>
                  <a:lnTo>
                    <a:pt x="0" y="0"/>
                  </a:lnTo>
                  <a:lnTo>
                    <a:pt x="53" y="22"/>
                  </a:lnTo>
                  <a:lnTo>
                    <a:pt x="14" y="5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74" name="Line 101"/>
            <p:cNvSpPr>
              <a:spLocks noChangeShapeType="1"/>
            </p:cNvSpPr>
            <p:nvPr/>
          </p:nvSpPr>
          <p:spPr bwMode="auto">
            <a:xfrm flipH="1" flipV="1">
              <a:off x="2949" y="2042"/>
              <a:ext cx="887" cy="756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75" name="Freeform 102"/>
            <p:cNvSpPr>
              <a:spLocks/>
            </p:cNvSpPr>
            <p:nvPr/>
          </p:nvSpPr>
          <p:spPr bwMode="auto">
            <a:xfrm>
              <a:off x="2915" y="2014"/>
              <a:ext cx="56" cy="53"/>
            </a:xfrm>
            <a:custGeom>
              <a:avLst/>
              <a:gdLst>
                <a:gd name="T0" fmla="*/ 22 w 56"/>
                <a:gd name="T1" fmla="*/ 53 h 53"/>
                <a:gd name="T2" fmla="*/ 0 w 56"/>
                <a:gd name="T3" fmla="*/ 0 h 53"/>
                <a:gd name="T4" fmla="*/ 56 w 56"/>
                <a:gd name="T5" fmla="*/ 13 h 53"/>
                <a:gd name="T6" fmla="*/ 22 w 56"/>
                <a:gd name="T7" fmla="*/ 53 h 5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6"/>
                <a:gd name="T13" fmla="*/ 0 h 53"/>
                <a:gd name="T14" fmla="*/ 56 w 56"/>
                <a:gd name="T15" fmla="*/ 53 h 5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6" h="53">
                  <a:moveTo>
                    <a:pt x="22" y="53"/>
                  </a:moveTo>
                  <a:lnTo>
                    <a:pt x="0" y="0"/>
                  </a:lnTo>
                  <a:lnTo>
                    <a:pt x="56" y="13"/>
                  </a:lnTo>
                  <a:lnTo>
                    <a:pt x="22" y="5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76" name="Line 103"/>
            <p:cNvSpPr>
              <a:spLocks noChangeShapeType="1"/>
            </p:cNvSpPr>
            <p:nvPr/>
          </p:nvSpPr>
          <p:spPr bwMode="auto">
            <a:xfrm flipH="1" flipV="1">
              <a:off x="2103" y="2031"/>
              <a:ext cx="1733" cy="767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77" name="Freeform 104"/>
            <p:cNvSpPr>
              <a:spLocks/>
            </p:cNvSpPr>
            <p:nvPr/>
          </p:nvSpPr>
          <p:spPr bwMode="auto">
            <a:xfrm>
              <a:off x="2062" y="2011"/>
              <a:ext cx="57" cy="47"/>
            </a:xfrm>
            <a:custGeom>
              <a:avLst/>
              <a:gdLst>
                <a:gd name="T0" fmla="*/ 36 w 57"/>
                <a:gd name="T1" fmla="*/ 47 h 47"/>
                <a:gd name="T2" fmla="*/ 0 w 57"/>
                <a:gd name="T3" fmla="*/ 3 h 47"/>
                <a:gd name="T4" fmla="*/ 57 w 57"/>
                <a:gd name="T5" fmla="*/ 0 h 47"/>
                <a:gd name="T6" fmla="*/ 36 w 57"/>
                <a:gd name="T7" fmla="*/ 47 h 4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"/>
                <a:gd name="T13" fmla="*/ 0 h 47"/>
                <a:gd name="T14" fmla="*/ 57 w 57"/>
                <a:gd name="T15" fmla="*/ 47 h 4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" h="47">
                  <a:moveTo>
                    <a:pt x="36" y="47"/>
                  </a:moveTo>
                  <a:lnTo>
                    <a:pt x="0" y="3"/>
                  </a:lnTo>
                  <a:lnTo>
                    <a:pt x="57" y="0"/>
                  </a:lnTo>
                  <a:lnTo>
                    <a:pt x="36" y="4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78" name="Freeform 105"/>
            <p:cNvSpPr>
              <a:spLocks/>
            </p:cNvSpPr>
            <p:nvPr/>
          </p:nvSpPr>
          <p:spPr bwMode="auto">
            <a:xfrm>
              <a:off x="3468" y="3854"/>
              <a:ext cx="488" cy="193"/>
            </a:xfrm>
            <a:custGeom>
              <a:avLst/>
              <a:gdLst>
                <a:gd name="T0" fmla="*/ 396 w 488"/>
                <a:gd name="T1" fmla="*/ 193 h 193"/>
                <a:gd name="T2" fmla="*/ 92 w 488"/>
                <a:gd name="T3" fmla="*/ 193 h 193"/>
                <a:gd name="T4" fmla="*/ 72 w 488"/>
                <a:gd name="T5" fmla="*/ 190 h 193"/>
                <a:gd name="T6" fmla="*/ 53 w 488"/>
                <a:gd name="T7" fmla="*/ 184 h 193"/>
                <a:gd name="T8" fmla="*/ 34 w 488"/>
                <a:gd name="T9" fmla="*/ 173 h 193"/>
                <a:gd name="T10" fmla="*/ 20 w 488"/>
                <a:gd name="T11" fmla="*/ 159 h 193"/>
                <a:gd name="T12" fmla="*/ 9 w 488"/>
                <a:gd name="T13" fmla="*/ 140 h 193"/>
                <a:gd name="T14" fmla="*/ 3 w 488"/>
                <a:gd name="T15" fmla="*/ 121 h 193"/>
                <a:gd name="T16" fmla="*/ 0 w 488"/>
                <a:gd name="T17" fmla="*/ 101 h 193"/>
                <a:gd name="T18" fmla="*/ 0 w 488"/>
                <a:gd name="T19" fmla="*/ 92 h 193"/>
                <a:gd name="T20" fmla="*/ 3 w 488"/>
                <a:gd name="T21" fmla="*/ 71 h 193"/>
                <a:gd name="T22" fmla="*/ 9 w 488"/>
                <a:gd name="T23" fmla="*/ 51 h 193"/>
                <a:gd name="T24" fmla="*/ 20 w 488"/>
                <a:gd name="T25" fmla="*/ 34 h 193"/>
                <a:gd name="T26" fmla="*/ 34 w 488"/>
                <a:gd name="T27" fmla="*/ 20 h 193"/>
                <a:gd name="T28" fmla="*/ 53 w 488"/>
                <a:gd name="T29" fmla="*/ 9 h 193"/>
                <a:gd name="T30" fmla="*/ 72 w 488"/>
                <a:gd name="T31" fmla="*/ 1 h 193"/>
                <a:gd name="T32" fmla="*/ 92 w 488"/>
                <a:gd name="T33" fmla="*/ 0 h 193"/>
                <a:gd name="T34" fmla="*/ 396 w 488"/>
                <a:gd name="T35" fmla="*/ 0 h 193"/>
                <a:gd name="T36" fmla="*/ 417 w 488"/>
                <a:gd name="T37" fmla="*/ 1 h 193"/>
                <a:gd name="T38" fmla="*/ 437 w 488"/>
                <a:gd name="T39" fmla="*/ 9 h 193"/>
                <a:gd name="T40" fmla="*/ 454 w 488"/>
                <a:gd name="T41" fmla="*/ 20 h 193"/>
                <a:gd name="T42" fmla="*/ 468 w 488"/>
                <a:gd name="T43" fmla="*/ 34 h 193"/>
                <a:gd name="T44" fmla="*/ 479 w 488"/>
                <a:gd name="T45" fmla="*/ 51 h 193"/>
                <a:gd name="T46" fmla="*/ 487 w 488"/>
                <a:gd name="T47" fmla="*/ 71 h 193"/>
                <a:gd name="T48" fmla="*/ 488 w 488"/>
                <a:gd name="T49" fmla="*/ 92 h 193"/>
                <a:gd name="T50" fmla="*/ 488 w 488"/>
                <a:gd name="T51" fmla="*/ 101 h 193"/>
                <a:gd name="T52" fmla="*/ 487 w 488"/>
                <a:gd name="T53" fmla="*/ 121 h 193"/>
                <a:gd name="T54" fmla="*/ 479 w 488"/>
                <a:gd name="T55" fmla="*/ 140 h 193"/>
                <a:gd name="T56" fmla="*/ 468 w 488"/>
                <a:gd name="T57" fmla="*/ 159 h 193"/>
                <a:gd name="T58" fmla="*/ 454 w 488"/>
                <a:gd name="T59" fmla="*/ 173 h 193"/>
                <a:gd name="T60" fmla="*/ 437 w 488"/>
                <a:gd name="T61" fmla="*/ 184 h 193"/>
                <a:gd name="T62" fmla="*/ 417 w 488"/>
                <a:gd name="T63" fmla="*/ 190 h 193"/>
                <a:gd name="T64" fmla="*/ 396 w 488"/>
                <a:gd name="T65" fmla="*/ 193 h 19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488"/>
                <a:gd name="T100" fmla="*/ 0 h 193"/>
                <a:gd name="T101" fmla="*/ 488 w 488"/>
                <a:gd name="T102" fmla="*/ 193 h 19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488" h="193">
                  <a:moveTo>
                    <a:pt x="396" y="193"/>
                  </a:moveTo>
                  <a:lnTo>
                    <a:pt x="92" y="193"/>
                  </a:lnTo>
                  <a:lnTo>
                    <a:pt x="72" y="190"/>
                  </a:lnTo>
                  <a:lnTo>
                    <a:pt x="53" y="184"/>
                  </a:lnTo>
                  <a:lnTo>
                    <a:pt x="34" y="173"/>
                  </a:lnTo>
                  <a:lnTo>
                    <a:pt x="20" y="159"/>
                  </a:lnTo>
                  <a:lnTo>
                    <a:pt x="9" y="140"/>
                  </a:lnTo>
                  <a:lnTo>
                    <a:pt x="3" y="121"/>
                  </a:lnTo>
                  <a:lnTo>
                    <a:pt x="0" y="101"/>
                  </a:lnTo>
                  <a:lnTo>
                    <a:pt x="0" y="92"/>
                  </a:lnTo>
                  <a:lnTo>
                    <a:pt x="3" y="71"/>
                  </a:lnTo>
                  <a:lnTo>
                    <a:pt x="9" y="51"/>
                  </a:lnTo>
                  <a:lnTo>
                    <a:pt x="20" y="34"/>
                  </a:lnTo>
                  <a:lnTo>
                    <a:pt x="34" y="20"/>
                  </a:lnTo>
                  <a:lnTo>
                    <a:pt x="53" y="9"/>
                  </a:lnTo>
                  <a:lnTo>
                    <a:pt x="72" y="1"/>
                  </a:lnTo>
                  <a:lnTo>
                    <a:pt x="92" y="0"/>
                  </a:lnTo>
                  <a:lnTo>
                    <a:pt x="396" y="0"/>
                  </a:lnTo>
                  <a:lnTo>
                    <a:pt x="417" y="1"/>
                  </a:lnTo>
                  <a:lnTo>
                    <a:pt x="437" y="9"/>
                  </a:lnTo>
                  <a:lnTo>
                    <a:pt x="454" y="20"/>
                  </a:lnTo>
                  <a:lnTo>
                    <a:pt x="468" y="34"/>
                  </a:lnTo>
                  <a:lnTo>
                    <a:pt x="479" y="51"/>
                  </a:lnTo>
                  <a:lnTo>
                    <a:pt x="487" y="71"/>
                  </a:lnTo>
                  <a:lnTo>
                    <a:pt x="488" y="92"/>
                  </a:lnTo>
                  <a:lnTo>
                    <a:pt x="488" y="101"/>
                  </a:lnTo>
                  <a:lnTo>
                    <a:pt x="487" y="121"/>
                  </a:lnTo>
                  <a:lnTo>
                    <a:pt x="479" y="140"/>
                  </a:lnTo>
                  <a:lnTo>
                    <a:pt x="468" y="159"/>
                  </a:lnTo>
                  <a:lnTo>
                    <a:pt x="454" y="173"/>
                  </a:lnTo>
                  <a:lnTo>
                    <a:pt x="437" y="184"/>
                  </a:lnTo>
                  <a:lnTo>
                    <a:pt x="417" y="190"/>
                  </a:lnTo>
                  <a:lnTo>
                    <a:pt x="396" y="193"/>
                  </a:lnTo>
                  <a:close/>
                </a:path>
              </a:pathLst>
            </a:custGeom>
            <a:solidFill>
              <a:srgbClr val="FFFFFF"/>
            </a:solidFill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79" name="Rectangle 106"/>
            <p:cNvSpPr>
              <a:spLocks noChangeArrowheads="1"/>
            </p:cNvSpPr>
            <p:nvPr/>
          </p:nvSpPr>
          <p:spPr bwMode="auto">
            <a:xfrm>
              <a:off x="3549" y="3902"/>
              <a:ext cx="328" cy="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000">
                  <a:solidFill>
                    <a:srgbClr val="000000"/>
                  </a:solidFill>
                  <a:cs typeface="Arial" charset="0"/>
                </a:rPr>
                <a:t>Corriente</a:t>
              </a:r>
              <a:endParaRPr lang="es-ES">
                <a:latin typeface="Tahoma" pitchFamily="34" charset="0"/>
                <a:cs typeface="Arial" charset="0"/>
              </a:endParaRPr>
            </a:p>
          </p:txBody>
        </p:sp>
        <p:sp>
          <p:nvSpPr>
            <p:cNvPr id="3180" name="Line 107"/>
            <p:cNvSpPr>
              <a:spLocks noChangeShapeType="1"/>
            </p:cNvSpPr>
            <p:nvPr/>
          </p:nvSpPr>
          <p:spPr bwMode="auto">
            <a:xfrm flipH="1" flipV="1">
              <a:off x="1678" y="2138"/>
              <a:ext cx="1790" cy="1812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81" name="Freeform 108"/>
            <p:cNvSpPr>
              <a:spLocks/>
            </p:cNvSpPr>
            <p:nvPr/>
          </p:nvSpPr>
          <p:spPr bwMode="auto">
            <a:xfrm>
              <a:off x="1647" y="2106"/>
              <a:ext cx="55" cy="55"/>
            </a:xfrm>
            <a:custGeom>
              <a:avLst/>
              <a:gdLst>
                <a:gd name="T0" fmla="*/ 17 w 55"/>
                <a:gd name="T1" fmla="*/ 55 h 55"/>
                <a:gd name="T2" fmla="*/ 0 w 55"/>
                <a:gd name="T3" fmla="*/ 0 h 55"/>
                <a:gd name="T4" fmla="*/ 55 w 55"/>
                <a:gd name="T5" fmla="*/ 19 h 55"/>
                <a:gd name="T6" fmla="*/ 17 w 55"/>
                <a:gd name="T7" fmla="*/ 55 h 5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5"/>
                <a:gd name="T13" fmla="*/ 0 h 55"/>
                <a:gd name="T14" fmla="*/ 55 w 55"/>
                <a:gd name="T15" fmla="*/ 55 h 5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5" h="55">
                  <a:moveTo>
                    <a:pt x="17" y="55"/>
                  </a:moveTo>
                  <a:lnTo>
                    <a:pt x="0" y="0"/>
                  </a:lnTo>
                  <a:lnTo>
                    <a:pt x="55" y="19"/>
                  </a:lnTo>
                  <a:lnTo>
                    <a:pt x="17" y="5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82" name="Line 109"/>
            <p:cNvSpPr>
              <a:spLocks noChangeShapeType="1"/>
            </p:cNvSpPr>
            <p:nvPr/>
          </p:nvSpPr>
          <p:spPr bwMode="auto">
            <a:xfrm flipH="1" flipV="1">
              <a:off x="2714" y="2147"/>
              <a:ext cx="827" cy="1711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83" name="Freeform 110"/>
            <p:cNvSpPr>
              <a:spLocks/>
            </p:cNvSpPr>
            <p:nvPr/>
          </p:nvSpPr>
          <p:spPr bwMode="auto">
            <a:xfrm>
              <a:off x="2693" y="2106"/>
              <a:ext cx="46" cy="58"/>
            </a:xfrm>
            <a:custGeom>
              <a:avLst/>
              <a:gdLst>
                <a:gd name="T0" fmla="*/ 0 w 46"/>
                <a:gd name="T1" fmla="*/ 58 h 58"/>
                <a:gd name="T2" fmla="*/ 0 w 46"/>
                <a:gd name="T3" fmla="*/ 0 h 58"/>
                <a:gd name="T4" fmla="*/ 46 w 46"/>
                <a:gd name="T5" fmla="*/ 35 h 58"/>
                <a:gd name="T6" fmla="*/ 0 w 46"/>
                <a:gd name="T7" fmla="*/ 58 h 5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6"/>
                <a:gd name="T13" fmla="*/ 0 h 58"/>
                <a:gd name="T14" fmla="*/ 46 w 46"/>
                <a:gd name="T15" fmla="*/ 58 h 5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6" h="58">
                  <a:moveTo>
                    <a:pt x="0" y="58"/>
                  </a:moveTo>
                  <a:lnTo>
                    <a:pt x="0" y="0"/>
                  </a:lnTo>
                  <a:lnTo>
                    <a:pt x="46" y="35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84" name="Line 111"/>
            <p:cNvSpPr>
              <a:spLocks noChangeShapeType="1"/>
            </p:cNvSpPr>
            <p:nvPr/>
          </p:nvSpPr>
          <p:spPr bwMode="auto">
            <a:xfrm flipH="1" flipV="1">
              <a:off x="1594" y="2144"/>
              <a:ext cx="952" cy="1438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85" name="Freeform 112"/>
            <p:cNvSpPr>
              <a:spLocks/>
            </p:cNvSpPr>
            <p:nvPr/>
          </p:nvSpPr>
          <p:spPr bwMode="auto">
            <a:xfrm>
              <a:off x="1569" y="2106"/>
              <a:ext cx="50" cy="57"/>
            </a:xfrm>
            <a:custGeom>
              <a:avLst/>
              <a:gdLst>
                <a:gd name="T0" fmla="*/ 6 w 50"/>
                <a:gd name="T1" fmla="*/ 57 h 57"/>
                <a:gd name="T2" fmla="*/ 0 w 50"/>
                <a:gd name="T3" fmla="*/ 0 h 57"/>
                <a:gd name="T4" fmla="*/ 50 w 50"/>
                <a:gd name="T5" fmla="*/ 29 h 57"/>
                <a:gd name="T6" fmla="*/ 6 w 50"/>
                <a:gd name="T7" fmla="*/ 57 h 5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0"/>
                <a:gd name="T13" fmla="*/ 0 h 57"/>
                <a:gd name="T14" fmla="*/ 50 w 50"/>
                <a:gd name="T15" fmla="*/ 57 h 5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0" h="57">
                  <a:moveTo>
                    <a:pt x="6" y="57"/>
                  </a:moveTo>
                  <a:lnTo>
                    <a:pt x="0" y="0"/>
                  </a:lnTo>
                  <a:lnTo>
                    <a:pt x="50" y="29"/>
                  </a:lnTo>
                  <a:lnTo>
                    <a:pt x="6" y="5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86" name="Line 113"/>
            <p:cNvSpPr>
              <a:spLocks noChangeShapeType="1"/>
            </p:cNvSpPr>
            <p:nvPr/>
          </p:nvSpPr>
          <p:spPr bwMode="auto">
            <a:xfrm flipV="1">
              <a:off x="2546" y="2144"/>
              <a:ext cx="920" cy="1438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87" name="Freeform 114"/>
            <p:cNvSpPr>
              <a:spLocks/>
            </p:cNvSpPr>
            <p:nvPr/>
          </p:nvSpPr>
          <p:spPr bwMode="auto">
            <a:xfrm>
              <a:off x="3441" y="2106"/>
              <a:ext cx="50" cy="57"/>
            </a:xfrm>
            <a:custGeom>
              <a:avLst/>
              <a:gdLst>
                <a:gd name="T0" fmla="*/ 0 w 50"/>
                <a:gd name="T1" fmla="*/ 30 h 57"/>
                <a:gd name="T2" fmla="*/ 50 w 50"/>
                <a:gd name="T3" fmla="*/ 0 h 57"/>
                <a:gd name="T4" fmla="*/ 44 w 50"/>
                <a:gd name="T5" fmla="*/ 57 h 57"/>
                <a:gd name="T6" fmla="*/ 0 w 50"/>
                <a:gd name="T7" fmla="*/ 30 h 5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0"/>
                <a:gd name="T13" fmla="*/ 0 h 57"/>
                <a:gd name="T14" fmla="*/ 50 w 50"/>
                <a:gd name="T15" fmla="*/ 57 h 5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0" h="57">
                  <a:moveTo>
                    <a:pt x="0" y="30"/>
                  </a:moveTo>
                  <a:lnTo>
                    <a:pt x="50" y="0"/>
                  </a:lnTo>
                  <a:lnTo>
                    <a:pt x="44" y="57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88" name="Line 115"/>
            <p:cNvSpPr>
              <a:spLocks noChangeShapeType="1"/>
            </p:cNvSpPr>
            <p:nvPr/>
          </p:nvSpPr>
          <p:spPr bwMode="auto">
            <a:xfrm flipV="1">
              <a:off x="887" y="2117"/>
              <a:ext cx="1616" cy="450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89" name="Freeform 116"/>
            <p:cNvSpPr>
              <a:spLocks/>
            </p:cNvSpPr>
            <p:nvPr/>
          </p:nvSpPr>
          <p:spPr bwMode="auto">
            <a:xfrm>
              <a:off x="2489" y="2095"/>
              <a:ext cx="57" cy="49"/>
            </a:xfrm>
            <a:custGeom>
              <a:avLst/>
              <a:gdLst>
                <a:gd name="T0" fmla="*/ 0 w 57"/>
                <a:gd name="T1" fmla="*/ 0 h 49"/>
                <a:gd name="T2" fmla="*/ 57 w 57"/>
                <a:gd name="T3" fmla="*/ 11 h 49"/>
                <a:gd name="T4" fmla="*/ 14 w 57"/>
                <a:gd name="T5" fmla="*/ 49 h 49"/>
                <a:gd name="T6" fmla="*/ 0 w 57"/>
                <a:gd name="T7" fmla="*/ 0 h 4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"/>
                <a:gd name="T13" fmla="*/ 0 h 49"/>
                <a:gd name="T14" fmla="*/ 57 w 57"/>
                <a:gd name="T15" fmla="*/ 49 h 4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" h="49">
                  <a:moveTo>
                    <a:pt x="0" y="0"/>
                  </a:moveTo>
                  <a:lnTo>
                    <a:pt x="57" y="11"/>
                  </a:lnTo>
                  <a:lnTo>
                    <a:pt x="14" y="4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90" name="Line 117"/>
            <p:cNvSpPr>
              <a:spLocks noChangeShapeType="1"/>
            </p:cNvSpPr>
            <p:nvPr/>
          </p:nvSpPr>
          <p:spPr bwMode="auto">
            <a:xfrm flipV="1">
              <a:off x="887" y="2114"/>
              <a:ext cx="2315" cy="453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91" name="Freeform 118"/>
            <p:cNvSpPr>
              <a:spLocks/>
            </p:cNvSpPr>
            <p:nvPr/>
          </p:nvSpPr>
          <p:spPr bwMode="auto">
            <a:xfrm>
              <a:off x="3191" y="2091"/>
              <a:ext cx="55" cy="50"/>
            </a:xfrm>
            <a:custGeom>
              <a:avLst/>
              <a:gdLst>
                <a:gd name="T0" fmla="*/ 0 w 55"/>
                <a:gd name="T1" fmla="*/ 0 h 50"/>
                <a:gd name="T2" fmla="*/ 55 w 55"/>
                <a:gd name="T3" fmla="*/ 15 h 50"/>
                <a:gd name="T4" fmla="*/ 10 w 55"/>
                <a:gd name="T5" fmla="*/ 50 h 50"/>
                <a:gd name="T6" fmla="*/ 0 w 55"/>
                <a:gd name="T7" fmla="*/ 0 h 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5"/>
                <a:gd name="T13" fmla="*/ 0 h 50"/>
                <a:gd name="T14" fmla="*/ 55 w 55"/>
                <a:gd name="T15" fmla="*/ 50 h 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5" h="50">
                  <a:moveTo>
                    <a:pt x="0" y="0"/>
                  </a:moveTo>
                  <a:lnTo>
                    <a:pt x="55" y="15"/>
                  </a:lnTo>
                  <a:lnTo>
                    <a:pt x="10" y="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92" name="Freeform 119"/>
            <p:cNvSpPr>
              <a:spLocks/>
            </p:cNvSpPr>
            <p:nvPr/>
          </p:nvSpPr>
          <p:spPr bwMode="auto">
            <a:xfrm>
              <a:off x="421" y="2898"/>
              <a:ext cx="71" cy="472"/>
            </a:xfrm>
            <a:custGeom>
              <a:avLst/>
              <a:gdLst>
                <a:gd name="T0" fmla="*/ 71 w 71"/>
                <a:gd name="T1" fmla="*/ 0 h 472"/>
                <a:gd name="T2" fmla="*/ 46 w 71"/>
                <a:gd name="T3" fmla="*/ 44 h 472"/>
                <a:gd name="T4" fmla="*/ 27 w 71"/>
                <a:gd name="T5" fmla="*/ 89 h 472"/>
                <a:gd name="T6" fmla="*/ 13 w 71"/>
                <a:gd name="T7" fmla="*/ 137 h 472"/>
                <a:gd name="T8" fmla="*/ 4 w 71"/>
                <a:gd name="T9" fmla="*/ 186 h 472"/>
                <a:gd name="T10" fmla="*/ 0 w 71"/>
                <a:gd name="T11" fmla="*/ 236 h 472"/>
                <a:gd name="T12" fmla="*/ 4 w 71"/>
                <a:gd name="T13" fmla="*/ 286 h 472"/>
                <a:gd name="T14" fmla="*/ 13 w 71"/>
                <a:gd name="T15" fmla="*/ 334 h 472"/>
                <a:gd name="T16" fmla="*/ 27 w 71"/>
                <a:gd name="T17" fmla="*/ 383 h 472"/>
                <a:gd name="T18" fmla="*/ 46 w 71"/>
                <a:gd name="T19" fmla="*/ 428 h 472"/>
                <a:gd name="T20" fmla="*/ 71 w 71"/>
                <a:gd name="T21" fmla="*/ 472 h 47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1"/>
                <a:gd name="T34" fmla="*/ 0 h 472"/>
                <a:gd name="T35" fmla="*/ 71 w 71"/>
                <a:gd name="T36" fmla="*/ 472 h 47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1" h="472">
                  <a:moveTo>
                    <a:pt x="71" y="0"/>
                  </a:moveTo>
                  <a:lnTo>
                    <a:pt x="46" y="44"/>
                  </a:lnTo>
                  <a:lnTo>
                    <a:pt x="27" y="89"/>
                  </a:lnTo>
                  <a:lnTo>
                    <a:pt x="13" y="137"/>
                  </a:lnTo>
                  <a:lnTo>
                    <a:pt x="4" y="186"/>
                  </a:lnTo>
                  <a:lnTo>
                    <a:pt x="0" y="236"/>
                  </a:lnTo>
                  <a:lnTo>
                    <a:pt x="4" y="286"/>
                  </a:lnTo>
                  <a:lnTo>
                    <a:pt x="13" y="334"/>
                  </a:lnTo>
                  <a:lnTo>
                    <a:pt x="27" y="383"/>
                  </a:lnTo>
                  <a:lnTo>
                    <a:pt x="46" y="428"/>
                  </a:lnTo>
                  <a:lnTo>
                    <a:pt x="71" y="472"/>
                  </a:lnTo>
                </a:path>
              </a:pathLst>
            </a:custGeom>
            <a:noFill/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93" name="Freeform 120"/>
            <p:cNvSpPr>
              <a:spLocks/>
            </p:cNvSpPr>
            <p:nvPr/>
          </p:nvSpPr>
          <p:spPr bwMode="auto">
            <a:xfrm>
              <a:off x="467" y="2862"/>
              <a:ext cx="50" cy="56"/>
            </a:xfrm>
            <a:custGeom>
              <a:avLst/>
              <a:gdLst>
                <a:gd name="T0" fmla="*/ 42 w 50"/>
                <a:gd name="T1" fmla="*/ 56 h 56"/>
                <a:gd name="T2" fmla="*/ 50 w 50"/>
                <a:gd name="T3" fmla="*/ 0 h 56"/>
                <a:gd name="T4" fmla="*/ 0 w 50"/>
                <a:gd name="T5" fmla="*/ 27 h 56"/>
                <a:gd name="T6" fmla="*/ 42 w 50"/>
                <a:gd name="T7" fmla="*/ 56 h 5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0"/>
                <a:gd name="T13" fmla="*/ 0 h 56"/>
                <a:gd name="T14" fmla="*/ 50 w 50"/>
                <a:gd name="T15" fmla="*/ 56 h 5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0" h="56">
                  <a:moveTo>
                    <a:pt x="42" y="56"/>
                  </a:moveTo>
                  <a:lnTo>
                    <a:pt x="50" y="0"/>
                  </a:lnTo>
                  <a:lnTo>
                    <a:pt x="0" y="27"/>
                  </a:lnTo>
                  <a:lnTo>
                    <a:pt x="42" y="5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94" name="Freeform 121"/>
            <p:cNvSpPr>
              <a:spLocks/>
            </p:cNvSpPr>
            <p:nvPr/>
          </p:nvSpPr>
          <p:spPr bwMode="auto">
            <a:xfrm>
              <a:off x="467" y="3349"/>
              <a:ext cx="50" cy="57"/>
            </a:xfrm>
            <a:custGeom>
              <a:avLst/>
              <a:gdLst>
                <a:gd name="T0" fmla="*/ 0 w 50"/>
                <a:gd name="T1" fmla="*/ 30 h 57"/>
                <a:gd name="T2" fmla="*/ 50 w 50"/>
                <a:gd name="T3" fmla="*/ 57 h 57"/>
                <a:gd name="T4" fmla="*/ 42 w 50"/>
                <a:gd name="T5" fmla="*/ 0 h 57"/>
                <a:gd name="T6" fmla="*/ 0 w 50"/>
                <a:gd name="T7" fmla="*/ 30 h 5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0"/>
                <a:gd name="T13" fmla="*/ 0 h 57"/>
                <a:gd name="T14" fmla="*/ 50 w 50"/>
                <a:gd name="T15" fmla="*/ 57 h 5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0" h="57">
                  <a:moveTo>
                    <a:pt x="0" y="30"/>
                  </a:moveTo>
                  <a:lnTo>
                    <a:pt x="50" y="57"/>
                  </a:lnTo>
                  <a:lnTo>
                    <a:pt x="42" y="0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95" name="Freeform 122"/>
            <p:cNvSpPr>
              <a:spLocks/>
            </p:cNvSpPr>
            <p:nvPr/>
          </p:nvSpPr>
          <p:spPr bwMode="auto">
            <a:xfrm>
              <a:off x="1427" y="3894"/>
              <a:ext cx="484" cy="178"/>
            </a:xfrm>
            <a:custGeom>
              <a:avLst/>
              <a:gdLst>
                <a:gd name="T0" fmla="*/ 0 w 484"/>
                <a:gd name="T1" fmla="*/ 163 h 178"/>
                <a:gd name="T2" fmla="*/ 48 w 484"/>
                <a:gd name="T3" fmla="*/ 174 h 178"/>
                <a:gd name="T4" fmla="*/ 97 w 484"/>
                <a:gd name="T5" fmla="*/ 178 h 178"/>
                <a:gd name="T6" fmla="*/ 147 w 484"/>
                <a:gd name="T7" fmla="*/ 178 h 178"/>
                <a:gd name="T8" fmla="*/ 195 w 484"/>
                <a:gd name="T9" fmla="*/ 174 h 178"/>
                <a:gd name="T10" fmla="*/ 244 w 484"/>
                <a:gd name="T11" fmla="*/ 163 h 178"/>
                <a:gd name="T12" fmla="*/ 290 w 484"/>
                <a:gd name="T13" fmla="*/ 149 h 178"/>
                <a:gd name="T14" fmla="*/ 336 w 484"/>
                <a:gd name="T15" fmla="*/ 127 h 178"/>
                <a:gd name="T16" fmla="*/ 378 w 484"/>
                <a:gd name="T17" fmla="*/ 102 h 178"/>
                <a:gd name="T18" fmla="*/ 417 w 484"/>
                <a:gd name="T19" fmla="*/ 72 h 178"/>
                <a:gd name="T20" fmla="*/ 453 w 484"/>
                <a:gd name="T21" fmla="*/ 38 h 178"/>
                <a:gd name="T22" fmla="*/ 484 w 484"/>
                <a:gd name="T23" fmla="*/ 0 h 17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84"/>
                <a:gd name="T37" fmla="*/ 0 h 178"/>
                <a:gd name="T38" fmla="*/ 484 w 484"/>
                <a:gd name="T39" fmla="*/ 178 h 17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84" h="178">
                  <a:moveTo>
                    <a:pt x="0" y="163"/>
                  </a:moveTo>
                  <a:lnTo>
                    <a:pt x="48" y="174"/>
                  </a:lnTo>
                  <a:lnTo>
                    <a:pt x="97" y="178"/>
                  </a:lnTo>
                  <a:lnTo>
                    <a:pt x="147" y="178"/>
                  </a:lnTo>
                  <a:lnTo>
                    <a:pt x="195" y="174"/>
                  </a:lnTo>
                  <a:lnTo>
                    <a:pt x="244" y="163"/>
                  </a:lnTo>
                  <a:lnTo>
                    <a:pt x="290" y="149"/>
                  </a:lnTo>
                  <a:lnTo>
                    <a:pt x="336" y="127"/>
                  </a:lnTo>
                  <a:lnTo>
                    <a:pt x="378" y="102"/>
                  </a:lnTo>
                  <a:lnTo>
                    <a:pt x="417" y="72"/>
                  </a:lnTo>
                  <a:lnTo>
                    <a:pt x="453" y="38"/>
                  </a:lnTo>
                  <a:lnTo>
                    <a:pt x="484" y="0"/>
                  </a:lnTo>
                </a:path>
              </a:pathLst>
            </a:custGeom>
            <a:noFill/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96" name="Freeform 123"/>
            <p:cNvSpPr>
              <a:spLocks/>
            </p:cNvSpPr>
            <p:nvPr/>
          </p:nvSpPr>
          <p:spPr bwMode="auto">
            <a:xfrm>
              <a:off x="1385" y="4035"/>
              <a:ext cx="56" cy="48"/>
            </a:xfrm>
            <a:custGeom>
              <a:avLst/>
              <a:gdLst>
                <a:gd name="T0" fmla="*/ 56 w 56"/>
                <a:gd name="T1" fmla="*/ 0 h 48"/>
                <a:gd name="T2" fmla="*/ 0 w 56"/>
                <a:gd name="T3" fmla="*/ 8 h 48"/>
                <a:gd name="T4" fmla="*/ 40 w 56"/>
                <a:gd name="T5" fmla="*/ 48 h 48"/>
                <a:gd name="T6" fmla="*/ 56 w 56"/>
                <a:gd name="T7" fmla="*/ 0 h 4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6"/>
                <a:gd name="T13" fmla="*/ 0 h 48"/>
                <a:gd name="T14" fmla="*/ 56 w 56"/>
                <a:gd name="T15" fmla="*/ 48 h 4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6" h="48">
                  <a:moveTo>
                    <a:pt x="56" y="0"/>
                  </a:moveTo>
                  <a:lnTo>
                    <a:pt x="0" y="8"/>
                  </a:lnTo>
                  <a:lnTo>
                    <a:pt x="40" y="48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97" name="Freeform 124"/>
            <p:cNvSpPr>
              <a:spLocks/>
            </p:cNvSpPr>
            <p:nvPr/>
          </p:nvSpPr>
          <p:spPr bwMode="auto">
            <a:xfrm>
              <a:off x="1888" y="3858"/>
              <a:ext cx="50" cy="57"/>
            </a:xfrm>
            <a:custGeom>
              <a:avLst/>
              <a:gdLst>
                <a:gd name="T0" fmla="*/ 42 w 50"/>
                <a:gd name="T1" fmla="*/ 57 h 57"/>
                <a:gd name="T2" fmla="*/ 50 w 50"/>
                <a:gd name="T3" fmla="*/ 0 h 57"/>
                <a:gd name="T4" fmla="*/ 0 w 50"/>
                <a:gd name="T5" fmla="*/ 28 h 57"/>
                <a:gd name="T6" fmla="*/ 42 w 50"/>
                <a:gd name="T7" fmla="*/ 57 h 5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0"/>
                <a:gd name="T13" fmla="*/ 0 h 57"/>
                <a:gd name="T14" fmla="*/ 50 w 50"/>
                <a:gd name="T15" fmla="*/ 57 h 5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0" h="57">
                  <a:moveTo>
                    <a:pt x="42" y="57"/>
                  </a:moveTo>
                  <a:lnTo>
                    <a:pt x="50" y="0"/>
                  </a:lnTo>
                  <a:lnTo>
                    <a:pt x="0" y="28"/>
                  </a:lnTo>
                  <a:lnTo>
                    <a:pt x="42" y="5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98" name="Freeform 125"/>
            <p:cNvSpPr>
              <a:spLocks/>
            </p:cNvSpPr>
            <p:nvPr/>
          </p:nvSpPr>
          <p:spPr bwMode="auto">
            <a:xfrm>
              <a:off x="1385" y="2144"/>
              <a:ext cx="385" cy="1714"/>
            </a:xfrm>
            <a:custGeom>
              <a:avLst/>
              <a:gdLst>
                <a:gd name="T0" fmla="*/ 0 w 385"/>
                <a:gd name="T1" fmla="*/ 1714 h 1714"/>
                <a:gd name="T2" fmla="*/ 61 w 385"/>
                <a:gd name="T3" fmla="*/ 1644 h 1714"/>
                <a:gd name="T4" fmla="*/ 118 w 385"/>
                <a:gd name="T5" fmla="*/ 1572 h 1714"/>
                <a:gd name="T6" fmla="*/ 170 w 385"/>
                <a:gd name="T7" fmla="*/ 1494 h 1714"/>
                <a:gd name="T8" fmla="*/ 217 w 385"/>
                <a:gd name="T9" fmla="*/ 1415 h 1714"/>
                <a:gd name="T10" fmla="*/ 259 w 385"/>
                <a:gd name="T11" fmla="*/ 1332 h 1714"/>
                <a:gd name="T12" fmla="*/ 295 w 385"/>
                <a:gd name="T13" fmla="*/ 1246 h 1714"/>
                <a:gd name="T14" fmla="*/ 325 w 385"/>
                <a:gd name="T15" fmla="*/ 1158 h 1714"/>
                <a:gd name="T16" fmla="*/ 350 w 385"/>
                <a:gd name="T17" fmla="*/ 1069 h 1714"/>
                <a:gd name="T18" fmla="*/ 368 w 385"/>
                <a:gd name="T19" fmla="*/ 979 h 1714"/>
                <a:gd name="T20" fmla="*/ 379 w 385"/>
                <a:gd name="T21" fmla="*/ 887 h 1714"/>
                <a:gd name="T22" fmla="*/ 385 w 385"/>
                <a:gd name="T23" fmla="*/ 793 h 1714"/>
                <a:gd name="T24" fmla="*/ 385 w 385"/>
                <a:gd name="T25" fmla="*/ 701 h 1714"/>
                <a:gd name="T26" fmla="*/ 381 w 385"/>
                <a:gd name="T27" fmla="*/ 609 h 1714"/>
                <a:gd name="T28" fmla="*/ 368 w 385"/>
                <a:gd name="T29" fmla="*/ 517 h 1714"/>
                <a:gd name="T30" fmla="*/ 350 w 385"/>
                <a:gd name="T31" fmla="*/ 426 h 1714"/>
                <a:gd name="T32" fmla="*/ 326 w 385"/>
                <a:gd name="T33" fmla="*/ 336 h 1714"/>
                <a:gd name="T34" fmla="*/ 295 w 385"/>
                <a:gd name="T35" fmla="*/ 248 h 1714"/>
                <a:gd name="T36" fmla="*/ 259 w 385"/>
                <a:gd name="T37" fmla="*/ 162 h 1714"/>
                <a:gd name="T38" fmla="*/ 218 w 385"/>
                <a:gd name="T39" fmla="*/ 80 h 1714"/>
                <a:gd name="T40" fmla="*/ 172 w 385"/>
                <a:gd name="T41" fmla="*/ 0 h 1714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385"/>
                <a:gd name="T64" fmla="*/ 0 h 1714"/>
                <a:gd name="T65" fmla="*/ 385 w 385"/>
                <a:gd name="T66" fmla="*/ 1714 h 1714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385" h="1714">
                  <a:moveTo>
                    <a:pt x="0" y="1714"/>
                  </a:moveTo>
                  <a:lnTo>
                    <a:pt x="61" y="1644"/>
                  </a:lnTo>
                  <a:lnTo>
                    <a:pt x="118" y="1572"/>
                  </a:lnTo>
                  <a:lnTo>
                    <a:pt x="170" y="1494"/>
                  </a:lnTo>
                  <a:lnTo>
                    <a:pt x="217" y="1415"/>
                  </a:lnTo>
                  <a:lnTo>
                    <a:pt x="259" y="1332"/>
                  </a:lnTo>
                  <a:lnTo>
                    <a:pt x="295" y="1246"/>
                  </a:lnTo>
                  <a:lnTo>
                    <a:pt x="325" y="1158"/>
                  </a:lnTo>
                  <a:lnTo>
                    <a:pt x="350" y="1069"/>
                  </a:lnTo>
                  <a:lnTo>
                    <a:pt x="368" y="979"/>
                  </a:lnTo>
                  <a:lnTo>
                    <a:pt x="379" y="887"/>
                  </a:lnTo>
                  <a:lnTo>
                    <a:pt x="385" y="793"/>
                  </a:lnTo>
                  <a:lnTo>
                    <a:pt x="385" y="701"/>
                  </a:lnTo>
                  <a:lnTo>
                    <a:pt x="381" y="609"/>
                  </a:lnTo>
                  <a:lnTo>
                    <a:pt x="368" y="517"/>
                  </a:lnTo>
                  <a:lnTo>
                    <a:pt x="350" y="426"/>
                  </a:lnTo>
                  <a:lnTo>
                    <a:pt x="326" y="336"/>
                  </a:lnTo>
                  <a:lnTo>
                    <a:pt x="295" y="248"/>
                  </a:lnTo>
                  <a:lnTo>
                    <a:pt x="259" y="162"/>
                  </a:lnTo>
                  <a:lnTo>
                    <a:pt x="218" y="80"/>
                  </a:lnTo>
                  <a:lnTo>
                    <a:pt x="172" y="0"/>
                  </a:lnTo>
                </a:path>
              </a:pathLst>
            </a:custGeom>
            <a:noFill/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199" name="Freeform 126"/>
            <p:cNvSpPr>
              <a:spLocks/>
            </p:cNvSpPr>
            <p:nvPr/>
          </p:nvSpPr>
          <p:spPr bwMode="auto">
            <a:xfrm>
              <a:off x="1532" y="2106"/>
              <a:ext cx="50" cy="57"/>
            </a:xfrm>
            <a:custGeom>
              <a:avLst/>
              <a:gdLst>
                <a:gd name="T0" fmla="*/ 50 w 50"/>
                <a:gd name="T1" fmla="*/ 29 h 57"/>
                <a:gd name="T2" fmla="*/ 0 w 50"/>
                <a:gd name="T3" fmla="*/ 0 h 57"/>
                <a:gd name="T4" fmla="*/ 6 w 50"/>
                <a:gd name="T5" fmla="*/ 57 h 57"/>
                <a:gd name="T6" fmla="*/ 50 w 50"/>
                <a:gd name="T7" fmla="*/ 29 h 5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0"/>
                <a:gd name="T13" fmla="*/ 0 h 57"/>
                <a:gd name="T14" fmla="*/ 50 w 50"/>
                <a:gd name="T15" fmla="*/ 57 h 5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0" h="57">
                  <a:moveTo>
                    <a:pt x="50" y="29"/>
                  </a:moveTo>
                  <a:lnTo>
                    <a:pt x="0" y="0"/>
                  </a:lnTo>
                  <a:lnTo>
                    <a:pt x="6" y="57"/>
                  </a:lnTo>
                  <a:lnTo>
                    <a:pt x="50" y="2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200" name="Freeform 127"/>
            <p:cNvSpPr>
              <a:spLocks/>
            </p:cNvSpPr>
            <p:nvPr/>
          </p:nvSpPr>
          <p:spPr bwMode="auto">
            <a:xfrm>
              <a:off x="1669" y="2756"/>
              <a:ext cx="1474" cy="1143"/>
            </a:xfrm>
            <a:custGeom>
              <a:avLst/>
              <a:gdLst>
                <a:gd name="T0" fmla="*/ 0 w 1474"/>
                <a:gd name="T1" fmla="*/ 0 h 1143"/>
                <a:gd name="T2" fmla="*/ 101 w 1474"/>
                <a:gd name="T3" fmla="*/ 16 h 1143"/>
                <a:gd name="T4" fmla="*/ 203 w 1474"/>
                <a:gd name="T5" fmla="*/ 36 h 1143"/>
                <a:gd name="T6" fmla="*/ 303 w 1474"/>
                <a:gd name="T7" fmla="*/ 62 h 1143"/>
                <a:gd name="T8" fmla="*/ 401 w 1474"/>
                <a:gd name="T9" fmla="*/ 94 h 1143"/>
                <a:gd name="T10" fmla="*/ 497 w 1474"/>
                <a:gd name="T11" fmla="*/ 131 h 1143"/>
                <a:gd name="T12" fmla="*/ 590 w 1474"/>
                <a:gd name="T13" fmla="*/ 175 h 1143"/>
                <a:gd name="T14" fmla="*/ 682 w 1474"/>
                <a:gd name="T15" fmla="*/ 223 h 1143"/>
                <a:gd name="T16" fmla="*/ 770 w 1474"/>
                <a:gd name="T17" fmla="*/ 276 h 1143"/>
                <a:gd name="T18" fmla="*/ 856 w 1474"/>
                <a:gd name="T19" fmla="*/ 336 h 1143"/>
                <a:gd name="T20" fmla="*/ 937 w 1474"/>
                <a:gd name="T21" fmla="*/ 398 h 1143"/>
                <a:gd name="T22" fmla="*/ 1015 w 1474"/>
                <a:gd name="T23" fmla="*/ 465 h 1143"/>
                <a:gd name="T24" fmla="*/ 1088 w 1474"/>
                <a:gd name="T25" fmla="*/ 539 h 1143"/>
                <a:gd name="T26" fmla="*/ 1157 w 1474"/>
                <a:gd name="T27" fmla="*/ 614 h 1143"/>
                <a:gd name="T28" fmla="*/ 1223 w 1474"/>
                <a:gd name="T29" fmla="*/ 695 h 1143"/>
                <a:gd name="T30" fmla="*/ 1283 w 1474"/>
                <a:gd name="T31" fmla="*/ 778 h 1143"/>
                <a:gd name="T32" fmla="*/ 1338 w 1474"/>
                <a:gd name="T33" fmla="*/ 865 h 1143"/>
                <a:gd name="T34" fmla="*/ 1390 w 1474"/>
                <a:gd name="T35" fmla="*/ 954 h 1143"/>
                <a:gd name="T36" fmla="*/ 1435 w 1474"/>
                <a:gd name="T37" fmla="*/ 1048 h 1143"/>
                <a:gd name="T38" fmla="*/ 1474 w 1474"/>
                <a:gd name="T39" fmla="*/ 1143 h 114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474"/>
                <a:gd name="T61" fmla="*/ 0 h 1143"/>
                <a:gd name="T62" fmla="*/ 1474 w 1474"/>
                <a:gd name="T63" fmla="*/ 1143 h 114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474" h="1143">
                  <a:moveTo>
                    <a:pt x="0" y="0"/>
                  </a:moveTo>
                  <a:lnTo>
                    <a:pt x="101" y="16"/>
                  </a:lnTo>
                  <a:lnTo>
                    <a:pt x="203" y="36"/>
                  </a:lnTo>
                  <a:lnTo>
                    <a:pt x="303" y="62"/>
                  </a:lnTo>
                  <a:lnTo>
                    <a:pt x="401" y="94"/>
                  </a:lnTo>
                  <a:lnTo>
                    <a:pt x="497" y="131"/>
                  </a:lnTo>
                  <a:lnTo>
                    <a:pt x="590" y="175"/>
                  </a:lnTo>
                  <a:lnTo>
                    <a:pt x="682" y="223"/>
                  </a:lnTo>
                  <a:lnTo>
                    <a:pt x="770" y="276"/>
                  </a:lnTo>
                  <a:lnTo>
                    <a:pt x="856" y="336"/>
                  </a:lnTo>
                  <a:lnTo>
                    <a:pt x="937" y="398"/>
                  </a:lnTo>
                  <a:lnTo>
                    <a:pt x="1015" y="465"/>
                  </a:lnTo>
                  <a:lnTo>
                    <a:pt x="1088" y="539"/>
                  </a:lnTo>
                  <a:lnTo>
                    <a:pt x="1157" y="614"/>
                  </a:lnTo>
                  <a:lnTo>
                    <a:pt x="1223" y="695"/>
                  </a:lnTo>
                  <a:lnTo>
                    <a:pt x="1283" y="778"/>
                  </a:lnTo>
                  <a:lnTo>
                    <a:pt x="1338" y="865"/>
                  </a:lnTo>
                  <a:lnTo>
                    <a:pt x="1390" y="954"/>
                  </a:lnTo>
                  <a:lnTo>
                    <a:pt x="1435" y="1048"/>
                  </a:lnTo>
                  <a:lnTo>
                    <a:pt x="1474" y="1143"/>
                  </a:lnTo>
                </a:path>
              </a:pathLst>
            </a:custGeom>
            <a:noFill/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201" name="Freeform 128"/>
            <p:cNvSpPr>
              <a:spLocks/>
            </p:cNvSpPr>
            <p:nvPr/>
          </p:nvSpPr>
          <p:spPr bwMode="auto">
            <a:xfrm>
              <a:off x="1624" y="2731"/>
              <a:ext cx="54" cy="52"/>
            </a:xfrm>
            <a:custGeom>
              <a:avLst/>
              <a:gdLst>
                <a:gd name="T0" fmla="*/ 48 w 54"/>
                <a:gd name="T1" fmla="*/ 52 h 52"/>
                <a:gd name="T2" fmla="*/ 0 w 54"/>
                <a:gd name="T3" fmla="*/ 20 h 52"/>
                <a:gd name="T4" fmla="*/ 54 w 54"/>
                <a:gd name="T5" fmla="*/ 0 h 52"/>
                <a:gd name="T6" fmla="*/ 48 w 54"/>
                <a:gd name="T7" fmla="*/ 52 h 5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4"/>
                <a:gd name="T13" fmla="*/ 0 h 52"/>
                <a:gd name="T14" fmla="*/ 54 w 54"/>
                <a:gd name="T15" fmla="*/ 52 h 5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4" h="52">
                  <a:moveTo>
                    <a:pt x="48" y="52"/>
                  </a:moveTo>
                  <a:lnTo>
                    <a:pt x="0" y="20"/>
                  </a:lnTo>
                  <a:lnTo>
                    <a:pt x="54" y="0"/>
                  </a:lnTo>
                  <a:lnTo>
                    <a:pt x="48" y="5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202" name="Freeform 129"/>
            <p:cNvSpPr>
              <a:spLocks/>
            </p:cNvSpPr>
            <p:nvPr/>
          </p:nvSpPr>
          <p:spPr bwMode="auto">
            <a:xfrm>
              <a:off x="3116" y="3883"/>
              <a:ext cx="49" cy="58"/>
            </a:xfrm>
            <a:custGeom>
              <a:avLst/>
              <a:gdLst>
                <a:gd name="T0" fmla="*/ 49 w 49"/>
                <a:gd name="T1" fmla="*/ 0 h 58"/>
                <a:gd name="T2" fmla="*/ 43 w 49"/>
                <a:gd name="T3" fmla="*/ 58 h 58"/>
                <a:gd name="T4" fmla="*/ 0 w 49"/>
                <a:gd name="T5" fmla="*/ 19 h 58"/>
                <a:gd name="T6" fmla="*/ 49 w 49"/>
                <a:gd name="T7" fmla="*/ 0 h 5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9"/>
                <a:gd name="T13" fmla="*/ 0 h 58"/>
                <a:gd name="T14" fmla="*/ 49 w 49"/>
                <a:gd name="T15" fmla="*/ 58 h 5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9" h="58">
                  <a:moveTo>
                    <a:pt x="49" y="0"/>
                  </a:moveTo>
                  <a:lnTo>
                    <a:pt x="43" y="58"/>
                  </a:lnTo>
                  <a:lnTo>
                    <a:pt x="0" y="19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203" name="Freeform 130"/>
            <p:cNvSpPr>
              <a:spLocks/>
            </p:cNvSpPr>
            <p:nvPr/>
          </p:nvSpPr>
          <p:spPr bwMode="auto">
            <a:xfrm>
              <a:off x="1927" y="2106"/>
              <a:ext cx="619" cy="192"/>
            </a:xfrm>
            <a:custGeom>
              <a:avLst/>
              <a:gdLst>
                <a:gd name="T0" fmla="*/ 619 w 619"/>
                <a:gd name="T1" fmla="*/ 0 h 192"/>
                <a:gd name="T2" fmla="*/ 595 w 619"/>
                <a:gd name="T3" fmla="*/ 39 h 192"/>
                <a:gd name="T4" fmla="*/ 565 w 619"/>
                <a:gd name="T5" fmla="*/ 75 h 192"/>
                <a:gd name="T6" fmla="*/ 532 w 619"/>
                <a:gd name="T7" fmla="*/ 107 h 192"/>
                <a:gd name="T8" fmla="*/ 495 w 619"/>
                <a:gd name="T9" fmla="*/ 135 h 192"/>
                <a:gd name="T10" fmla="*/ 454 w 619"/>
                <a:gd name="T11" fmla="*/ 157 h 192"/>
                <a:gd name="T12" fmla="*/ 412 w 619"/>
                <a:gd name="T13" fmla="*/ 175 h 192"/>
                <a:gd name="T14" fmla="*/ 367 w 619"/>
                <a:gd name="T15" fmla="*/ 186 h 192"/>
                <a:gd name="T16" fmla="*/ 321 w 619"/>
                <a:gd name="T17" fmla="*/ 192 h 192"/>
                <a:gd name="T18" fmla="*/ 276 w 619"/>
                <a:gd name="T19" fmla="*/ 192 h 192"/>
                <a:gd name="T20" fmla="*/ 229 w 619"/>
                <a:gd name="T21" fmla="*/ 188 h 192"/>
                <a:gd name="T22" fmla="*/ 184 w 619"/>
                <a:gd name="T23" fmla="*/ 175 h 192"/>
                <a:gd name="T24" fmla="*/ 142 w 619"/>
                <a:gd name="T25" fmla="*/ 160 h 192"/>
                <a:gd name="T26" fmla="*/ 101 w 619"/>
                <a:gd name="T27" fmla="*/ 136 h 192"/>
                <a:gd name="T28" fmla="*/ 64 w 619"/>
                <a:gd name="T29" fmla="*/ 110 h 192"/>
                <a:gd name="T30" fmla="*/ 29 w 619"/>
                <a:gd name="T31" fmla="*/ 78 h 192"/>
                <a:gd name="T32" fmla="*/ 0 w 619"/>
                <a:gd name="T33" fmla="*/ 43 h 19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19"/>
                <a:gd name="T52" fmla="*/ 0 h 192"/>
                <a:gd name="T53" fmla="*/ 619 w 619"/>
                <a:gd name="T54" fmla="*/ 192 h 19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19" h="192">
                  <a:moveTo>
                    <a:pt x="619" y="0"/>
                  </a:moveTo>
                  <a:lnTo>
                    <a:pt x="595" y="39"/>
                  </a:lnTo>
                  <a:lnTo>
                    <a:pt x="565" y="75"/>
                  </a:lnTo>
                  <a:lnTo>
                    <a:pt x="532" y="107"/>
                  </a:lnTo>
                  <a:lnTo>
                    <a:pt x="495" y="135"/>
                  </a:lnTo>
                  <a:lnTo>
                    <a:pt x="454" y="157"/>
                  </a:lnTo>
                  <a:lnTo>
                    <a:pt x="412" y="175"/>
                  </a:lnTo>
                  <a:lnTo>
                    <a:pt x="367" y="186"/>
                  </a:lnTo>
                  <a:lnTo>
                    <a:pt x="321" y="192"/>
                  </a:lnTo>
                  <a:lnTo>
                    <a:pt x="276" y="192"/>
                  </a:lnTo>
                  <a:lnTo>
                    <a:pt x="229" y="188"/>
                  </a:lnTo>
                  <a:lnTo>
                    <a:pt x="184" y="175"/>
                  </a:lnTo>
                  <a:lnTo>
                    <a:pt x="142" y="160"/>
                  </a:lnTo>
                  <a:lnTo>
                    <a:pt x="101" y="136"/>
                  </a:lnTo>
                  <a:lnTo>
                    <a:pt x="64" y="110"/>
                  </a:lnTo>
                  <a:lnTo>
                    <a:pt x="29" y="78"/>
                  </a:lnTo>
                  <a:lnTo>
                    <a:pt x="0" y="43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204" name="Freeform 131"/>
            <p:cNvSpPr>
              <a:spLocks/>
            </p:cNvSpPr>
            <p:nvPr/>
          </p:nvSpPr>
          <p:spPr bwMode="auto">
            <a:xfrm>
              <a:off x="1900" y="2106"/>
              <a:ext cx="56" cy="64"/>
            </a:xfrm>
            <a:custGeom>
              <a:avLst/>
              <a:gdLst>
                <a:gd name="T0" fmla="*/ 56 w 56"/>
                <a:gd name="T1" fmla="*/ 33 h 64"/>
                <a:gd name="T2" fmla="*/ 0 w 56"/>
                <a:gd name="T3" fmla="*/ 0 h 64"/>
                <a:gd name="T4" fmla="*/ 6 w 56"/>
                <a:gd name="T5" fmla="*/ 64 h 64"/>
                <a:gd name="T6" fmla="*/ 56 w 56"/>
                <a:gd name="T7" fmla="*/ 33 h 6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6"/>
                <a:gd name="T13" fmla="*/ 0 h 64"/>
                <a:gd name="T14" fmla="*/ 56 w 56"/>
                <a:gd name="T15" fmla="*/ 64 h 6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6" h="64">
                  <a:moveTo>
                    <a:pt x="56" y="33"/>
                  </a:moveTo>
                  <a:lnTo>
                    <a:pt x="0" y="0"/>
                  </a:lnTo>
                  <a:lnTo>
                    <a:pt x="6" y="64"/>
                  </a:lnTo>
                  <a:lnTo>
                    <a:pt x="56" y="3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205" name="Freeform 132"/>
            <p:cNvSpPr>
              <a:spLocks/>
            </p:cNvSpPr>
            <p:nvPr/>
          </p:nvSpPr>
          <p:spPr bwMode="auto">
            <a:xfrm>
              <a:off x="1836" y="2106"/>
              <a:ext cx="1485" cy="425"/>
            </a:xfrm>
            <a:custGeom>
              <a:avLst/>
              <a:gdLst>
                <a:gd name="T0" fmla="*/ 1485 w 1485"/>
                <a:gd name="T1" fmla="*/ 0 h 425"/>
                <a:gd name="T2" fmla="*/ 1444 w 1485"/>
                <a:gd name="T3" fmla="*/ 61 h 425"/>
                <a:gd name="T4" fmla="*/ 1397 w 1485"/>
                <a:gd name="T5" fmla="*/ 119 h 425"/>
                <a:gd name="T6" fmla="*/ 1348 w 1485"/>
                <a:gd name="T7" fmla="*/ 172 h 425"/>
                <a:gd name="T8" fmla="*/ 1293 w 1485"/>
                <a:gd name="T9" fmla="*/ 222 h 425"/>
                <a:gd name="T10" fmla="*/ 1235 w 1485"/>
                <a:gd name="T11" fmla="*/ 266 h 425"/>
                <a:gd name="T12" fmla="*/ 1173 w 1485"/>
                <a:gd name="T13" fmla="*/ 305 h 425"/>
                <a:gd name="T14" fmla="*/ 1109 w 1485"/>
                <a:gd name="T15" fmla="*/ 339 h 425"/>
                <a:gd name="T16" fmla="*/ 1040 w 1485"/>
                <a:gd name="T17" fmla="*/ 369 h 425"/>
                <a:gd name="T18" fmla="*/ 971 w 1485"/>
                <a:gd name="T19" fmla="*/ 392 h 425"/>
                <a:gd name="T20" fmla="*/ 899 w 1485"/>
                <a:gd name="T21" fmla="*/ 410 h 425"/>
                <a:gd name="T22" fmla="*/ 828 w 1485"/>
                <a:gd name="T23" fmla="*/ 420 h 425"/>
                <a:gd name="T24" fmla="*/ 754 w 1485"/>
                <a:gd name="T25" fmla="*/ 425 h 425"/>
                <a:gd name="T26" fmla="*/ 681 w 1485"/>
                <a:gd name="T27" fmla="*/ 424 h 425"/>
                <a:gd name="T28" fmla="*/ 607 w 1485"/>
                <a:gd name="T29" fmla="*/ 417 h 425"/>
                <a:gd name="T30" fmla="*/ 534 w 1485"/>
                <a:gd name="T31" fmla="*/ 405 h 425"/>
                <a:gd name="T32" fmla="*/ 464 w 1485"/>
                <a:gd name="T33" fmla="*/ 385 h 425"/>
                <a:gd name="T34" fmla="*/ 395 w 1485"/>
                <a:gd name="T35" fmla="*/ 360 h 425"/>
                <a:gd name="T36" fmla="*/ 328 w 1485"/>
                <a:gd name="T37" fmla="*/ 330 h 425"/>
                <a:gd name="T38" fmla="*/ 264 w 1485"/>
                <a:gd name="T39" fmla="*/ 294 h 425"/>
                <a:gd name="T40" fmla="*/ 203 w 1485"/>
                <a:gd name="T41" fmla="*/ 253 h 425"/>
                <a:gd name="T42" fmla="*/ 145 w 1485"/>
                <a:gd name="T43" fmla="*/ 207 h 425"/>
                <a:gd name="T44" fmla="*/ 92 w 1485"/>
                <a:gd name="T45" fmla="*/ 157 h 425"/>
                <a:gd name="T46" fmla="*/ 44 w 1485"/>
                <a:gd name="T47" fmla="*/ 100 h 425"/>
                <a:gd name="T48" fmla="*/ 0 w 1485"/>
                <a:gd name="T49" fmla="*/ 43 h 42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485"/>
                <a:gd name="T76" fmla="*/ 0 h 425"/>
                <a:gd name="T77" fmla="*/ 1485 w 1485"/>
                <a:gd name="T78" fmla="*/ 425 h 42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485" h="425">
                  <a:moveTo>
                    <a:pt x="1485" y="0"/>
                  </a:moveTo>
                  <a:lnTo>
                    <a:pt x="1444" y="61"/>
                  </a:lnTo>
                  <a:lnTo>
                    <a:pt x="1397" y="119"/>
                  </a:lnTo>
                  <a:lnTo>
                    <a:pt x="1348" y="172"/>
                  </a:lnTo>
                  <a:lnTo>
                    <a:pt x="1293" y="222"/>
                  </a:lnTo>
                  <a:lnTo>
                    <a:pt x="1235" y="266"/>
                  </a:lnTo>
                  <a:lnTo>
                    <a:pt x="1173" y="305"/>
                  </a:lnTo>
                  <a:lnTo>
                    <a:pt x="1109" y="339"/>
                  </a:lnTo>
                  <a:lnTo>
                    <a:pt x="1040" y="369"/>
                  </a:lnTo>
                  <a:lnTo>
                    <a:pt x="971" y="392"/>
                  </a:lnTo>
                  <a:lnTo>
                    <a:pt x="899" y="410"/>
                  </a:lnTo>
                  <a:lnTo>
                    <a:pt x="828" y="420"/>
                  </a:lnTo>
                  <a:lnTo>
                    <a:pt x="754" y="425"/>
                  </a:lnTo>
                  <a:lnTo>
                    <a:pt x="681" y="424"/>
                  </a:lnTo>
                  <a:lnTo>
                    <a:pt x="607" y="417"/>
                  </a:lnTo>
                  <a:lnTo>
                    <a:pt x="534" y="405"/>
                  </a:lnTo>
                  <a:lnTo>
                    <a:pt x="464" y="385"/>
                  </a:lnTo>
                  <a:lnTo>
                    <a:pt x="395" y="360"/>
                  </a:lnTo>
                  <a:lnTo>
                    <a:pt x="328" y="330"/>
                  </a:lnTo>
                  <a:lnTo>
                    <a:pt x="264" y="294"/>
                  </a:lnTo>
                  <a:lnTo>
                    <a:pt x="203" y="253"/>
                  </a:lnTo>
                  <a:lnTo>
                    <a:pt x="145" y="207"/>
                  </a:lnTo>
                  <a:lnTo>
                    <a:pt x="92" y="157"/>
                  </a:lnTo>
                  <a:lnTo>
                    <a:pt x="44" y="100"/>
                  </a:lnTo>
                  <a:lnTo>
                    <a:pt x="0" y="43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206" name="Freeform 133"/>
            <p:cNvSpPr>
              <a:spLocks/>
            </p:cNvSpPr>
            <p:nvPr/>
          </p:nvSpPr>
          <p:spPr bwMode="auto">
            <a:xfrm>
              <a:off x="1808" y="2106"/>
              <a:ext cx="56" cy="64"/>
            </a:xfrm>
            <a:custGeom>
              <a:avLst/>
              <a:gdLst>
                <a:gd name="T0" fmla="*/ 56 w 56"/>
                <a:gd name="T1" fmla="*/ 33 h 64"/>
                <a:gd name="T2" fmla="*/ 0 w 56"/>
                <a:gd name="T3" fmla="*/ 0 h 64"/>
                <a:gd name="T4" fmla="*/ 8 w 56"/>
                <a:gd name="T5" fmla="*/ 64 h 64"/>
                <a:gd name="T6" fmla="*/ 56 w 56"/>
                <a:gd name="T7" fmla="*/ 33 h 6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6"/>
                <a:gd name="T13" fmla="*/ 0 h 64"/>
                <a:gd name="T14" fmla="*/ 56 w 56"/>
                <a:gd name="T15" fmla="*/ 64 h 6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6" h="64">
                  <a:moveTo>
                    <a:pt x="56" y="33"/>
                  </a:moveTo>
                  <a:lnTo>
                    <a:pt x="0" y="0"/>
                  </a:lnTo>
                  <a:lnTo>
                    <a:pt x="8" y="64"/>
                  </a:lnTo>
                  <a:lnTo>
                    <a:pt x="56" y="3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207" name="Line 134"/>
            <p:cNvSpPr>
              <a:spLocks noChangeShapeType="1"/>
            </p:cNvSpPr>
            <p:nvPr/>
          </p:nvSpPr>
          <p:spPr bwMode="auto">
            <a:xfrm flipV="1">
              <a:off x="1385" y="2145"/>
              <a:ext cx="937" cy="1713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208" name="Freeform 135"/>
            <p:cNvSpPr>
              <a:spLocks/>
            </p:cNvSpPr>
            <p:nvPr/>
          </p:nvSpPr>
          <p:spPr bwMode="auto">
            <a:xfrm>
              <a:off x="2295" y="2106"/>
              <a:ext cx="49" cy="58"/>
            </a:xfrm>
            <a:custGeom>
              <a:avLst/>
              <a:gdLst>
                <a:gd name="T0" fmla="*/ 0 w 49"/>
                <a:gd name="T1" fmla="*/ 33 h 58"/>
                <a:gd name="T2" fmla="*/ 49 w 49"/>
                <a:gd name="T3" fmla="*/ 0 h 58"/>
                <a:gd name="T4" fmla="*/ 45 w 49"/>
                <a:gd name="T5" fmla="*/ 58 h 58"/>
                <a:gd name="T6" fmla="*/ 0 w 49"/>
                <a:gd name="T7" fmla="*/ 33 h 5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9"/>
                <a:gd name="T13" fmla="*/ 0 h 58"/>
                <a:gd name="T14" fmla="*/ 49 w 49"/>
                <a:gd name="T15" fmla="*/ 58 h 5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9" h="58">
                  <a:moveTo>
                    <a:pt x="0" y="33"/>
                  </a:moveTo>
                  <a:lnTo>
                    <a:pt x="49" y="0"/>
                  </a:lnTo>
                  <a:lnTo>
                    <a:pt x="45" y="58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209" name="Line 136"/>
            <p:cNvSpPr>
              <a:spLocks noChangeShapeType="1"/>
            </p:cNvSpPr>
            <p:nvPr/>
          </p:nvSpPr>
          <p:spPr bwMode="auto">
            <a:xfrm flipV="1">
              <a:off x="1494" y="2136"/>
              <a:ext cx="1963" cy="1722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210" name="Freeform 137"/>
            <p:cNvSpPr>
              <a:spLocks/>
            </p:cNvSpPr>
            <p:nvPr/>
          </p:nvSpPr>
          <p:spPr bwMode="auto">
            <a:xfrm>
              <a:off x="3435" y="2106"/>
              <a:ext cx="56" cy="54"/>
            </a:xfrm>
            <a:custGeom>
              <a:avLst/>
              <a:gdLst>
                <a:gd name="T0" fmla="*/ 0 w 56"/>
                <a:gd name="T1" fmla="*/ 14 h 54"/>
                <a:gd name="T2" fmla="*/ 56 w 56"/>
                <a:gd name="T3" fmla="*/ 0 h 54"/>
                <a:gd name="T4" fmla="*/ 34 w 56"/>
                <a:gd name="T5" fmla="*/ 54 h 54"/>
                <a:gd name="T6" fmla="*/ 0 w 56"/>
                <a:gd name="T7" fmla="*/ 14 h 5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6"/>
                <a:gd name="T13" fmla="*/ 0 h 54"/>
                <a:gd name="T14" fmla="*/ 56 w 56"/>
                <a:gd name="T15" fmla="*/ 54 h 5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6" h="54">
                  <a:moveTo>
                    <a:pt x="0" y="14"/>
                  </a:moveTo>
                  <a:lnTo>
                    <a:pt x="56" y="0"/>
                  </a:lnTo>
                  <a:lnTo>
                    <a:pt x="34" y="5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211" name="Freeform 138"/>
            <p:cNvSpPr>
              <a:spLocks/>
            </p:cNvSpPr>
            <p:nvPr/>
          </p:nvSpPr>
          <p:spPr bwMode="auto">
            <a:xfrm>
              <a:off x="3614" y="2152"/>
              <a:ext cx="260" cy="1097"/>
            </a:xfrm>
            <a:custGeom>
              <a:avLst/>
              <a:gdLst>
                <a:gd name="T0" fmla="*/ 260 w 260"/>
                <a:gd name="T1" fmla="*/ 1097 h 1097"/>
                <a:gd name="T2" fmla="*/ 211 w 260"/>
                <a:gd name="T3" fmla="*/ 994 h 1097"/>
                <a:gd name="T4" fmla="*/ 168 w 260"/>
                <a:gd name="T5" fmla="*/ 890 h 1097"/>
                <a:gd name="T6" fmla="*/ 128 w 260"/>
                <a:gd name="T7" fmla="*/ 782 h 1097"/>
                <a:gd name="T8" fmla="*/ 96 w 260"/>
                <a:gd name="T9" fmla="*/ 673 h 1097"/>
                <a:gd name="T10" fmla="*/ 66 w 260"/>
                <a:gd name="T11" fmla="*/ 563 h 1097"/>
                <a:gd name="T12" fmla="*/ 43 w 260"/>
                <a:gd name="T13" fmla="*/ 453 h 1097"/>
                <a:gd name="T14" fmla="*/ 24 w 260"/>
                <a:gd name="T15" fmla="*/ 340 h 1097"/>
                <a:gd name="T16" fmla="*/ 11 w 260"/>
                <a:gd name="T17" fmla="*/ 226 h 1097"/>
                <a:gd name="T18" fmla="*/ 4 w 260"/>
                <a:gd name="T19" fmla="*/ 112 h 1097"/>
                <a:gd name="T20" fmla="*/ 0 w 260"/>
                <a:gd name="T21" fmla="*/ 0 h 109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60"/>
                <a:gd name="T34" fmla="*/ 0 h 1097"/>
                <a:gd name="T35" fmla="*/ 260 w 260"/>
                <a:gd name="T36" fmla="*/ 1097 h 109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60" h="1097">
                  <a:moveTo>
                    <a:pt x="260" y="1097"/>
                  </a:moveTo>
                  <a:lnTo>
                    <a:pt x="211" y="994"/>
                  </a:lnTo>
                  <a:lnTo>
                    <a:pt x="168" y="890"/>
                  </a:lnTo>
                  <a:lnTo>
                    <a:pt x="128" y="782"/>
                  </a:lnTo>
                  <a:lnTo>
                    <a:pt x="96" y="673"/>
                  </a:lnTo>
                  <a:lnTo>
                    <a:pt x="66" y="563"/>
                  </a:lnTo>
                  <a:lnTo>
                    <a:pt x="43" y="453"/>
                  </a:lnTo>
                  <a:lnTo>
                    <a:pt x="24" y="340"/>
                  </a:lnTo>
                  <a:lnTo>
                    <a:pt x="11" y="226"/>
                  </a:lnTo>
                  <a:lnTo>
                    <a:pt x="4" y="112"/>
                  </a:lnTo>
                  <a:lnTo>
                    <a:pt x="0" y="0"/>
                  </a:lnTo>
                </a:path>
              </a:pathLst>
            </a:custGeom>
            <a:noFill/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212" name="Freeform 139"/>
            <p:cNvSpPr>
              <a:spLocks/>
            </p:cNvSpPr>
            <p:nvPr/>
          </p:nvSpPr>
          <p:spPr bwMode="auto">
            <a:xfrm>
              <a:off x="3589" y="2106"/>
              <a:ext cx="52" cy="52"/>
            </a:xfrm>
            <a:custGeom>
              <a:avLst/>
              <a:gdLst>
                <a:gd name="T0" fmla="*/ 0 w 52"/>
                <a:gd name="T1" fmla="*/ 52 h 52"/>
                <a:gd name="T2" fmla="*/ 27 w 52"/>
                <a:gd name="T3" fmla="*/ 0 h 52"/>
                <a:gd name="T4" fmla="*/ 52 w 52"/>
                <a:gd name="T5" fmla="*/ 52 h 52"/>
                <a:gd name="T6" fmla="*/ 0 w 52"/>
                <a:gd name="T7" fmla="*/ 52 h 5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2"/>
                <a:gd name="T13" fmla="*/ 0 h 52"/>
                <a:gd name="T14" fmla="*/ 52 w 52"/>
                <a:gd name="T15" fmla="*/ 52 h 5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2" h="52">
                  <a:moveTo>
                    <a:pt x="0" y="52"/>
                  </a:moveTo>
                  <a:lnTo>
                    <a:pt x="27" y="0"/>
                  </a:lnTo>
                  <a:lnTo>
                    <a:pt x="52" y="52"/>
                  </a:lnTo>
                  <a:lnTo>
                    <a:pt x="0" y="5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213" name="Freeform 140"/>
            <p:cNvSpPr>
              <a:spLocks/>
            </p:cNvSpPr>
            <p:nvPr/>
          </p:nvSpPr>
          <p:spPr bwMode="auto">
            <a:xfrm>
              <a:off x="3515" y="2150"/>
              <a:ext cx="321" cy="1432"/>
            </a:xfrm>
            <a:custGeom>
              <a:avLst/>
              <a:gdLst>
                <a:gd name="T0" fmla="*/ 321 w 321"/>
                <a:gd name="T1" fmla="*/ 1432 h 1432"/>
                <a:gd name="T2" fmla="*/ 265 w 321"/>
                <a:gd name="T3" fmla="*/ 1341 h 1432"/>
                <a:gd name="T4" fmla="*/ 213 w 321"/>
                <a:gd name="T5" fmla="*/ 1248 h 1432"/>
                <a:gd name="T6" fmla="*/ 167 w 321"/>
                <a:gd name="T7" fmla="*/ 1151 h 1432"/>
                <a:gd name="T8" fmla="*/ 126 w 321"/>
                <a:gd name="T9" fmla="*/ 1053 h 1432"/>
                <a:gd name="T10" fmla="*/ 90 w 321"/>
                <a:gd name="T11" fmla="*/ 951 h 1432"/>
                <a:gd name="T12" fmla="*/ 60 w 321"/>
                <a:gd name="T13" fmla="*/ 848 h 1432"/>
                <a:gd name="T14" fmla="*/ 37 w 321"/>
                <a:gd name="T15" fmla="*/ 743 h 1432"/>
                <a:gd name="T16" fmla="*/ 18 w 321"/>
                <a:gd name="T17" fmla="*/ 639 h 1432"/>
                <a:gd name="T18" fmla="*/ 6 w 321"/>
                <a:gd name="T19" fmla="*/ 533 h 1432"/>
                <a:gd name="T20" fmla="*/ 0 w 321"/>
                <a:gd name="T21" fmla="*/ 425 h 1432"/>
                <a:gd name="T22" fmla="*/ 0 w 321"/>
                <a:gd name="T23" fmla="*/ 319 h 1432"/>
                <a:gd name="T24" fmla="*/ 6 w 321"/>
                <a:gd name="T25" fmla="*/ 213 h 1432"/>
                <a:gd name="T26" fmla="*/ 18 w 321"/>
                <a:gd name="T27" fmla="*/ 105 h 1432"/>
                <a:gd name="T28" fmla="*/ 35 w 321"/>
                <a:gd name="T29" fmla="*/ 0 h 143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21"/>
                <a:gd name="T46" fmla="*/ 0 h 1432"/>
                <a:gd name="T47" fmla="*/ 321 w 321"/>
                <a:gd name="T48" fmla="*/ 1432 h 143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21" h="1432">
                  <a:moveTo>
                    <a:pt x="321" y="1432"/>
                  </a:moveTo>
                  <a:lnTo>
                    <a:pt x="265" y="1341"/>
                  </a:lnTo>
                  <a:lnTo>
                    <a:pt x="213" y="1248"/>
                  </a:lnTo>
                  <a:lnTo>
                    <a:pt x="167" y="1151"/>
                  </a:lnTo>
                  <a:lnTo>
                    <a:pt x="126" y="1053"/>
                  </a:lnTo>
                  <a:lnTo>
                    <a:pt x="90" y="951"/>
                  </a:lnTo>
                  <a:lnTo>
                    <a:pt x="60" y="848"/>
                  </a:lnTo>
                  <a:lnTo>
                    <a:pt x="37" y="743"/>
                  </a:lnTo>
                  <a:lnTo>
                    <a:pt x="18" y="639"/>
                  </a:lnTo>
                  <a:lnTo>
                    <a:pt x="6" y="533"/>
                  </a:lnTo>
                  <a:lnTo>
                    <a:pt x="0" y="425"/>
                  </a:lnTo>
                  <a:lnTo>
                    <a:pt x="0" y="319"/>
                  </a:lnTo>
                  <a:lnTo>
                    <a:pt x="6" y="213"/>
                  </a:lnTo>
                  <a:lnTo>
                    <a:pt x="18" y="105"/>
                  </a:lnTo>
                  <a:lnTo>
                    <a:pt x="35" y="0"/>
                  </a:lnTo>
                </a:path>
              </a:pathLst>
            </a:custGeom>
            <a:noFill/>
            <a:ln w="7938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214" name="Freeform 141"/>
            <p:cNvSpPr>
              <a:spLocks/>
            </p:cNvSpPr>
            <p:nvPr/>
          </p:nvSpPr>
          <p:spPr bwMode="auto">
            <a:xfrm>
              <a:off x="3524" y="2106"/>
              <a:ext cx="51" cy="55"/>
            </a:xfrm>
            <a:custGeom>
              <a:avLst/>
              <a:gdLst>
                <a:gd name="T0" fmla="*/ 0 w 51"/>
                <a:gd name="T1" fmla="*/ 46 h 55"/>
                <a:gd name="T2" fmla="*/ 36 w 51"/>
                <a:gd name="T3" fmla="*/ 0 h 55"/>
                <a:gd name="T4" fmla="*/ 51 w 51"/>
                <a:gd name="T5" fmla="*/ 55 h 55"/>
                <a:gd name="T6" fmla="*/ 0 w 51"/>
                <a:gd name="T7" fmla="*/ 46 h 5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1"/>
                <a:gd name="T13" fmla="*/ 0 h 55"/>
                <a:gd name="T14" fmla="*/ 51 w 51"/>
                <a:gd name="T15" fmla="*/ 55 h 5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1" h="55">
                  <a:moveTo>
                    <a:pt x="0" y="46"/>
                  </a:moveTo>
                  <a:lnTo>
                    <a:pt x="36" y="0"/>
                  </a:lnTo>
                  <a:lnTo>
                    <a:pt x="51" y="55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215" name="Line 142"/>
            <p:cNvSpPr>
              <a:spLocks noChangeShapeType="1"/>
            </p:cNvSpPr>
            <p:nvPr/>
          </p:nvSpPr>
          <p:spPr bwMode="auto">
            <a:xfrm>
              <a:off x="332" y="2014"/>
              <a:ext cx="900" cy="1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216" name="Line 143"/>
            <p:cNvSpPr>
              <a:spLocks noChangeShapeType="1"/>
            </p:cNvSpPr>
            <p:nvPr/>
          </p:nvSpPr>
          <p:spPr bwMode="auto">
            <a:xfrm>
              <a:off x="3860" y="2014"/>
              <a:ext cx="1267" cy="1"/>
            </a:xfrm>
            <a:prstGeom prst="line">
              <a:avLst/>
            </a:prstGeom>
            <a:noFill/>
            <a:ln w="7938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3077" name="Text Box 144"/>
          <p:cNvSpPr txBox="1">
            <a:spLocks noChangeArrowheads="1"/>
          </p:cNvSpPr>
          <p:nvPr/>
        </p:nvSpPr>
        <p:spPr bwMode="auto">
          <a:xfrm>
            <a:off x="6659563" y="1828800"/>
            <a:ext cx="1584325" cy="64135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chemeClr val="tx2"/>
                </a:solidFill>
                <a:latin typeface="Tahoma" pitchFamily="34" charset="0"/>
                <a:cs typeface="Arial" charset="0"/>
              </a:rPr>
              <a:t>MULTIPLES VARIABLES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4356100" y="476250"/>
            <a:ext cx="3960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400" b="1" i="1" u="sng">
                <a:effectLst>
                  <a:outerShdw blurRad="38100" dist="38100" dir="2700000" algn="tl">
                    <a:srgbClr val="C0C0C0"/>
                  </a:outerShdw>
                </a:effectLst>
                <a:hlinkClick r:id="rId2" action="ppaction://hlinkfile"/>
              </a:rPr>
              <a:t>FUNDAMENTOS DE VELA</a:t>
            </a:r>
            <a:endParaRPr lang="es-ES" sz="2400" b="1" i="1" u="sng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4099" name="Picture 3" descr="Murcia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27313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323850" y="2528888"/>
            <a:ext cx="3313113" cy="270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 dirty="0">
                <a:solidFill>
                  <a:srgbClr val="0000CC"/>
                </a:solidFill>
                <a:latin typeface="Tahoma" pitchFamily="34" charset="0"/>
                <a:cs typeface="Arial" charset="0"/>
              </a:rPr>
              <a:t>VELA LIGERA</a:t>
            </a:r>
          </a:p>
          <a:p>
            <a:pPr algn="ctr">
              <a:spcBef>
                <a:spcPct val="50000"/>
              </a:spcBef>
            </a:pPr>
            <a:r>
              <a:rPr lang="es-ES" sz="2400" b="1" dirty="0">
                <a:latin typeface="Tahoma" pitchFamily="34" charset="0"/>
                <a:cs typeface="Arial" charset="0"/>
              </a:rPr>
              <a:t>Vela infantil</a:t>
            </a:r>
          </a:p>
          <a:p>
            <a:pPr algn="ctr">
              <a:spcBef>
                <a:spcPct val="50000"/>
              </a:spcBef>
            </a:pPr>
            <a:r>
              <a:rPr lang="es-ES" sz="2400" b="1" dirty="0">
                <a:latin typeface="Tahoma" pitchFamily="34" charset="0"/>
                <a:cs typeface="Arial" charset="0"/>
              </a:rPr>
              <a:t>Vela Juvenil</a:t>
            </a:r>
          </a:p>
          <a:p>
            <a:pPr algn="ctr">
              <a:spcBef>
                <a:spcPct val="50000"/>
              </a:spcBef>
            </a:pPr>
            <a:r>
              <a:rPr lang="es-ES" sz="2400" b="1" dirty="0">
                <a:latin typeface="Tahoma" pitchFamily="34" charset="0"/>
                <a:cs typeface="Arial" charset="0"/>
              </a:rPr>
              <a:t>Vela no Olímpica</a:t>
            </a:r>
          </a:p>
          <a:p>
            <a:pPr algn="ctr">
              <a:spcBef>
                <a:spcPct val="50000"/>
              </a:spcBef>
            </a:pPr>
            <a:r>
              <a:rPr lang="es-ES" sz="2400" b="1" dirty="0">
                <a:latin typeface="Tahoma" pitchFamily="34" charset="0"/>
                <a:cs typeface="Arial" charset="0"/>
              </a:rPr>
              <a:t>Vela Olímpica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2411413" y="1484313"/>
            <a:ext cx="44640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CLASIFICACIÓN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3708400" y="2528888"/>
            <a:ext cx="2303463" cy="270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CC"/>
                </a:solidFill>
                <a:latin typeface="Tahoma" pitchFamily="34" charset="0"/>
                <a:cs typeface="Arial" charset="0"/>
              </a:rPr>
              <a:t>CRUCERO</a:t>
            </a:r>
          </a:p>
          <a:p>
            <a:pPr algn="ctr">
              <a:spcBef>
                <a:spcPct val="50000"/>
              </a:spcBef>
            </a:pPr>
            <a:r>
              <a:rPr lang="es-ES" sz="2400" b="1">
                <a:latin typeface="Tahoma" pitchFamily="34" charset="0"/>
                <a:cs typeface="Arial" charset="0"/>
              </a:rPr>
              <a:t>Monotipos</a:t>
            </a:r>
          </a:p>
          <a:p>
            <a:pPr algn="ctr">
              <a:spcBef>
                <a:spcPct val="50000"/>
              </a:spcBef>
            </a:pPr>
            <a:r>
              <a:rPr lang="es-ES" sz="2400" b="1">
                <a:latin typeface="Tahoma" pitchFamily="34" charset="0"/>
                <a:cs typeface="Arial" charset="0"/>
              </a:rPr>
              <a:t>IRC</a:t>
            </a:r>
          </a:p>
          <a:p>
            <a:pPr algn="ctr">
              <a:spcBef>
                <a:spcPct val="50000"/>
              </a:spcBef>
            </a:pPr>
            <a:r>
              <a:rPr lang="es-ES" sz="2400" b="1">
                <a:latin typeface="Tahoma" pitchFamily="34" charset="0"/>
                <a:cs typeface="Arial" charset="0"/>
              </a:rPr>
              <a:t>IMS</a:t>
            </a:r>
          </a:p>
          <a:p>
            <a:pPr algn="ctr">
              <a:spcBef>
                <a:spcPct val="50000"/>
              </a:spcBef>
            </a:pPr>
            <a:r>
              <a:rPr lang="es-ES" sz="2400" b="1">
                <a:latin typeface="Tahoma" pitchFamily="34" charset="0"/>
                <a:cs typeface="Arial" charset="0"/>
              </a:rPr>
              <a:t>RN</a:t>
            </a: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6300788" y="2528888"/>
            <a:ext cx="2303462" cy="252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CC"/>
                </a:solidFill>
                <a:latin typeface="Tahoma" pitchFamily="34" charset="0"/>
                <a:cs typeface="Arial" charset="0"/>
              </a:rPr>
              <a:t>TABLAS</a:t>
            </a:r>
          </a:p>
          <a:p>
            <a:pPr algn="ctr">
              <a:spcBef>
                <a:spcPct val="50000"/>
              </a:spcBef>
            </a:pPr>
            <a:r>
              <a:rPr lang="es-ES" sz="2400" b="1">
                <a:latin typeface="Tahoma" pitchFamily="34" charset="0"/>
                <a:cs typeface="Arial" charset="0"/>
              </a:rPr>
              <a:t>Formula Windsurfing</a:t>
            </a:r>
          </a:p>
          <a:p>
            <a:pPr algn="ctr">
              <a:spcBef>
                <a:spcPct val="50000"/>
              </a:spcBef>
            </a:pPr>
            <a:r>
              <a:rPr lang="es-ES" sz="2400" b="1">
                <a:latin typeface="Tahoma" pitchFamily="34" charset="0"/>
                <a:cs typeface="Arial" charset="0"/>
              </a:rPr>
              <a:t>Funboard</a:t>
            </a:r>
          </a:p>
          <a:p>
            <a:pPr algn="ctr">
              <a:spcBef>
                <a:spcPct val="50000"/>
              </a:spcBef>
            </a:pPr>
            <a:r>
              <a:rPr lang="es-ES" sz="2400" b="1">
                <a:latin typeface="Tahoma" pitchFamily="34" charset="0"/>
                <a:cs typeface="Arial" charset="0"/>
              </a:rPr>
              <a:t>Kiteboard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/>
      <p:bldP spid="7175" grpId="0" build="p"/>
      <p:bldP spid="717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4356100" y="476250"/>
            <a:ext cx="3960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400" b="1" i="1" u="sng">
                <a:effectLst>
                  <a:outerShdw blurRad="38100" dist="38100" dir="2700000" algn="tl">
                    <a:srgbClr val="C0C0C0"/>
                  </a:outerShdw>
                </a:effectLst>
                <a:hlinkClick r:id="rId2" action="ppaction://hlinkfile"/>
              </a:rPr>
              <a:t>FUNDAMENTOS DE VELA</a:t>
            </a:r>
            <a:endParaRPr lang="es-ES" sz="2400" b="1" i="1" u="sng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5123" name="Picture 3" descr="Murcia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27313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-252413" y="2198688"/>
            <a:ext cx="4464051" cy="331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b="1" u="sng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cs typeface="Arial" charset="0"/>
              </a:rPr>
              <a:t>CATEGORÍAS</a:t>
            </a:r>
          </a:p>
          <a:p>
            <a:pPr algn="ctr">
              <a:spcBef>
                <a:spcPct val="50000"/>
              </a:spcBef>
              <a:defRPr/>
            </a:pPr>
            <a:endParaRPr lang="es-ES" sz="2400" b="1">
              <a:latin typeface="Tahoma" pitchFamily="34" charset="0"/>
              <a:cs typeface="Arial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es-ES" sz="2400" b="1">
                <a:latin typeface="Tahoma" pitchFamily="34" charset="0"/>
                <a:cs typeface="Arial" charset="0"/>
              </a:rPr>
              <a:t>Vela infantil</a:t>
            </a:r>
          </a:p>
          <a:p>
            <a:pPr algn="ctr">
              <a:spcBef>
                <a:spcPct val="50000"/>
              </a:spcBef>
              <a:defRPr/>
            </a:pPr>
            <a:r>
              <a:rPr lang="es-ES" sz="2400" b="1">
                <a:latin typeface="Tahoma" pitchFamily="34" charset="0"/>
                <a:cs typeface="Arial" charset="0"/>
              </a:rPr>
              <a:t>Vela Juvenil</a:t>
            </a:r>
          </a:p>
          <a:p>
            <a:pPr algn="ctr">
              <a:spcBef>
                <a:spcPct val="50000"/>
              </a:spcBef>
              <a:defRPr/>
            </a:pPr>
            <a:r>
              <a:rPr lang="es-ES" sz="2400" b="1">
                <a:latin typeface="Tahoma" pitchFamily="34" charset="0"/>
                <a:cs typeface="Arial" charset="0"/>
              </a:rPr>
              <a:t>Vela no Olímpica</a:t>
            </a:r>
          </a:p>
          <a:p>
            <a:pPr algn="ctr">
              <a:spcBef>
                <a:spcPct val="50000"/>
              </a:spcBef>
              <a:defRPr/>
            </a:pPr>
            <a:r>
              <a:rPr lang="es-ES" sz="2400" b="1">
                <a:latin typeface="Tahoma" pitchFamily="34" charset="0"/>
                <a:cs typeface="Arial" charset="0"/>
              </a:rPr>
              <a:t>Vela Olímpica</a:t>
            </a:r>
          </a:p>
        </p:txBody>
      </p:sp>
      <p:pic>
        <p:nvPicPr>
          <p:cNvPr id="5125" name="Picture 5" descr="018_o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2500" y="2205038"/>
            <a:ext cx="5651500" cy="377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356100" y="476250"/>
            <a:ext cx="3960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400" b="1" i="1" u="sng">
                <a:effectLst>
                  <a:outerShdw blurRad="38100" dist="38100" dir="2700000" algn="tl">
                    <a:srgbClr val="C0C0C0"/>
                  </a:outerShdw>
                </a:effectLst>
                <a:hlinkClick r:id="rId2" action="ppaction://hlinkfile"/>
              </a:rPr>
              <a:t>FUNDAMENTOS DE VELA</a:t>
            </a:r>
            <a:endParaRPr lang="es-ES" sz="2400" b="1" i="1" u="sng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6147" name="Picture 3" descr="Murcia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27313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2411413" y="1628775"/>
            <a:ext cx="44640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>
                <a:latin typeface="Tahoma" pitchFamily="34" charset="0"/>
                <a:cs typeface="Arial" charset="0"/>
              </a:rPr>
              <a:t>Vela infantil</a:t>
            </a:r>
          </a:p>
          <a:p>
            <a:pPr algn="ctr"/>
            <a:r>
              <a:rPr lang="es-ES" b="1">
                <a:latin typeface="Tahoma" pitchFamily="34" charset="0"/>
                <a:cs typeface="Arial" charset="0"/>
              </a:rPr>
              <a:t>(11-14 años)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611188" y="2781300"/>
            <a:ext cx="2520950" cy="319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u="sng">
                <a:latin typeface="Tahoma" pitchFamily="34" charset="0"/>
                <a:cs typeface="Arial" charset="0"/>
              </a:rPr>
              <a:t>CLASES</a:t>
            </a:r>
          </a:p>
          <a:p>
            <a:pPr>
              <a:spcBef>
                <a:spcPct val="50000"/>
              </a:spcBef>
            </a:pPr>
            <a:r>
              <a:rPr lang="es-ES" sz="2400">
                <a:latin typeface="Tahoma" pitchFamily="34" charset="0"/>
                <a:cs typeface="Arial" charset="0"/>
              </a:rPr>
              <a:t>Optimist</a:t>
            </a:r>
          </a:p>
          <a:p>
            <a:pPr>
              <a:spcBef>
                <a:spcPct val="50000"/>
              </a:spcBef>
            </a:pPr>
            <a:r>
              <a:rPr lang="es-ES" sz="2400">
                <a:latin typeface="Tahoma" pitchFamily="34" charset="0"/>
                <a:cs typeface="Arial" charset="0"/>
              </a:rPr>
              <a:t>Cadete</a:t>
            </a:r>
          </a:p>
          <a:p>
            <a:pPr>
              <a:spcBef>
                <a:spcPct val="50000"/>
              </a:spcBef>
            </a:pPr>
            <a:r>
              <a:rPr lang="es-ES" sz="2400">
                <a:latin typeface="Tahoma" pitchFamily="34" charset="0"/>
                <a:cs typeface="Arial" charset="0"/>
              </a:rPr>
              <a:t>L´equipe</a:t>
            </a:r>
          </a:p>
          <a:p>
            <a:pPr>
              <a:spcBef>
                <a:spcPct val="50000"/>
              </a:spcBef>
            </a:pPr>
            <a:r>
              <a:rPr lang="es-ES" sz="2400">
                <a:latin typeface="Tahoma" pitchFamily="34" charset="0"/>
                <a:cs typeface="Arial" charset="0"/>
              </a:rPr>
              <a:t>Láser 4.7</a:t>
            </a:r>
          </a:p>
          <a:p>
            <a:pPr>
              <a:spcBef>
                <a:spcPct val="50000"/>
              </a:spcBef>
            </a:pPr>
            <a:r>
              <a:rPr lang="es-ES" sz="2400">
                <a:latin typeface="Tahoma" pitchFamily="34" charset="0"/>
                <a:cs typeface="Arial" charset="0"/>
              </a:rPr>
              <a:t>Tabla infantil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3744913" y="2705100"/>
            <a:ext cx="5148262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u="sng">
                <a:latin typeface="Tahoma" pitchFamily="34" charset="0"/>
                <a:cs typeface="Arial" charset="0"/>
              </a:rPr>
              <a:t>PROGRAMA NACIONAL DE TECNIFICACIÓN DEPORTIVA</a:t>
            </a:r>
          </a:p>
          <a:p>
            <a:pPr>
              <a:spcBef>
                <a:spcPct val="50000"/>
              </a:spcBef>
            </a:pPr>
            <a:r>
              <a:rPr lang="es-ES" sz="2400">
                <a:latin typeface="Tahoma" pitchFamily="34" charset="0"/>
                <a:cs typeface="Arial" charset="0"/>
              </a:rPr>
              <a:t>Concentraciones</a:t>
            </a:r>
          </a:p>
          <a:p>
            <a:pPr lvl="1">
              <a:buFontTx/>
              <a:buChar char="•"/>
            </a:pPr>
            <a:r>
              <a:rPr lang="es-ES" sz="2400">
                <a:latin typeface="Tahoma" pitchFamily="34" charset="0"/>
                <a:cs typeface="Arial" charset="0"/>
              </a:rPr>
              <a:t>Técnicas</a:t>
            </a:r>
          </a:p>
          <a:p>
            <a:pPr lvl="1">
              <a:buFontTx/>
              <a:buChar char="•"/>
            </a:pPr>
            <a:r>
              <a:rPr lang="es-ES" sz="2400">
                <a:latin typeface="Tahoma" pitchFamily="34" charset="0"/>
                <a:cs typeface="Arial" charset="0"/>
              </a:rPr>
              <a:t>Físicas</a:t>
            </a:r>
          </a:p>
          <a:p>
            <a:pPr lvl="1">
              <a:buFontTx/>
              <a:buChar char="•"/>
            </a:pPr>
            <a:r>
              <a:rPr lang="es-ES" sz="2400">
                <a:latin typeface="Tahoma" pitchFamily="34" charset="0"/>
                <a:cs typeface="Arial" charset="0"/>
              </a:rPr>
              <a:t>Médicas</a:t>
            </a:r>
          </a:p>
          <a:p>
            <a:pPr>
              <a:spcBef>
                <a:spcPct val="50000"/>
              </a:spcBef>
            </a:pPr>
            <a:r>
              <a:rPr lang="es-ES" sz="2400">
                <a:latin typeface="Tahoma" pitchFamily="34" charset="0"/>
                <a:cs typeface="Arial" charset="0"/>
              </a:rPr>
              <a:t>Seguimiento técnico</a:t>
            </a:r>
          </a:p>
          <a:p>
            <a:pPr>
              <a:spcBef>
                <a:spcPct val="50000"/>
              </a:spcBef>
            </a:pPr>
            <a:r>
              <a:rPr lang="es-ES" sz="2400">
                <a:latin typeface="Tahoma" pitchFamily="34" charset="0"/>
                <a:cs typeface="Arial" charset="0"/>
              </a:rPr>
              <a:t>Asistencia en regatas</a:t>
            </a:r>
          </a:p>
          <a:p>
            <a:pPr>
              <a:spcBef>
                <a:spcPct val="50000"/>
              </a:spcBef>
            </a:pPr>
            <a:endParaRPr lang="es-ES" sz="2400">
              <a:latin typeface="Tahoma" pitchFamily="34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4356100" y="476250"/>
            <a:ext cx="3960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400" b="1" i="1" u="sng">
                <a:effectLst>
                  <a:outerShdw blurRad="38100" dist="38100" dir="2700000" algn="tl">
                    <a:srgbClr val="C0C0C0"/>
                  </a:outerShdw>
                </a:effectLst>
                <a:hlinkClick r:id="rId2" action="ppaction://hlinkfile"/>
              </a:rPr>
              <a:t>FUNDAMENTOS DE VELA</a:t>
            </a:r>
            <a:endParaRPr lang="es-ES" sz="2400" b="1" i="1" u="sng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7171" name="Picture 3" descr="Murcia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27313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WordArt 4"/>
          <p:cNvSpPr>
            <a:spLocks noChangeArrowheads="1" noChangeShapeType="1" noTextEdit="1"/>
          </p:cNvSpPr>
          <p:nvPr/>
        </p:nvSpPr>
        <p:spPr bwMode="auto">
          <a:xfrm>
            <a:off x="2268538" y="1628775"/>
            <a:ext cx="4248150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OPTIMIST</a:t>
            </a:r>
          </a:p>
        </p:txBody>
      </p:sp>
      <p:pic>
        <p:nvPicPr>
          <p:cNvPr id="7173" name="Picture 5" descr="op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67300"/>
            <a:ext cx="438150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468313" y="2997200"/>
            <a:ext cx="608965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buFontTx/>
              <a:buChar char="•"/>
            </a:pPr>
            <a:r>
              <a:rPr lang="es-ES" sz="2400">
                <a:latin typeface="Tahoma" pitchFamily="34" charset="0"/>
                <a:cs typeface="Arial" charset="0"/>
              </a:rPr>
              <a:t>El optimist es la embarcación más utilizada</a:t>
            </a:r>
          </a:p>
          <a:p>
            <a:pPr>
              <a:buFontTx/>
              <a:buChar char="•"/>
            </a:pPr>
            <a:r>
              <a:rPr lang="es-ES" sz="2400">
                <a:latin typeface="Tahoma" pitchFamily="34" charset="0"/>
                <a:cs typeface="Arial" charset="0"/>
              </a:rPr>
              <a:t>El niño/a navega sólo</a:t>
            </a:r>
          </a:p>
          <a:p>
            <a:pPr>
              <a:buFontTx/>
              <a:buChar char="•"/>
            </a:pPr>
            <a:r>
              <a:rPr lang="es-ES" sz="2400">
                <a:latin typeface="Tahoma" pitchFamily="34" charset="0"/>
                <a:cs typeface="Arial" charset="0"/>
              </a:rPr>
              <a:t>Fácil maniobra</a:t>
            </a:r>
          </a:p>
          <a:p>
            <a:pPr>
              <a:buFontTx/>
              <a:buChar char="•"/>
            </a:pPr>
            <a:r>
              <a:rPr lang="es-ES" sz="2400">
                <a:latin typeface="Tahoma" pitchFamily="34" charset="0"/>
                <a:cs typeface="Arial" charset="0"/>
              </a:rPr>
              <a:t>Pocos reglajes</a:t>
            </a:r>
          </a:p>
          <a:p>
            <a:pPr>
              <a:buFontTx/>
              <a:buChar char="•"/>
            </a:pPr>
            <a:r>
              <a:rPr lang="es-ES" sz="2400">
                <a:latin typeface="Tahoma" pitchFamily="34" charset="0"/>
                <a:cs typeface="Arial" charset="0"/>
              </a:rPr>
              <a:t>Barco barato (1.500 €)</a:t>
            </a:r>
          </a:p>
          <a:p>
            <a:pPr eaLnBrk="0" hangingPunct="0"/>
            <a:endParaRPr lang="es-ES" sz="2400">
              <a:cs typeface="Arial" charset="0"/>
            </a:endParaRPr>
          </a:p>
        </p:txBody>
      </p:sp>
      <p:pic>
        <p:nvPicPr>
          <p:cNvPr id="7175" name="Picture 7" descr="135"/>
          <p:cNvPicPr>
            <a:picLocks noChangeAspect="1" noChangeArrowheads="1"/>
          </p:cNvPicPr>
          <p:nvPr/>
        </p:nvPicPr>
        <p:blipFill>
          <a:blip r:embed="rId5" cstate="print"/>
          <a:srcRect t="32343"/>
          <a:stretch>
            <a:fillRect/>
          </a:stretch>
        </p:blipFill>
        <p:spPr bwMode="auto">
          <a:xfrm>
            <a:off x="4500563" y="3716338"/>
            <a:ext cx="4643437" cy="314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8" descr="13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125" y="1520825"/>
            <a:ext cx="25558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4356100" y="476250"/>
            <a:ext cx="3960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400" b="1" i="1" u="sng">
                <a:effectLst>
                  <a:outerShdw blurRad="38100" dist="38100" dir="2700000" algn="tl">
                    <a:srgbClr val="C0C0C0"/>
                  </a:outerShdw>
                </a:effectLst>
                <a:hlinkClick r:id="rId2" action="ppaction://hlinkfile"/>
              </a:rPr>
              <a:t>FUNDAMENTOS DE VELA</a:t>
            </a:r>
            <a:endParaRPr lang="es-ES" sz="2400" b="1" i="1" u="sng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8195" name="Picture 3" descr="Murcia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27313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WordArt 4"/>
          <p:cNvSpPr>
            <a:spLocks noChangeArrowheads="1" noChangeShapeType="1" noTextEdit="1"/>
          </p:cNvSpPr>
          <p:nvPr/>
        </p:nvSpPr>
        <p:spPr bwMode="auto">
          <a:xfrm>
            <a:off x="2484438" y="1844675"/>
            <a:ext cx="4103687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CADETE</a:t>
            </a:r>
          </a:p>
        </p:txBody>
      </p:sp>
      <p:pic>
        <p:nvPicPr>
          <p:cNvPr id="8197" name="Picture 5" descr="09jul_mundial_esp05_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3068638"/>
            <a:ext cx="4032250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6" descr="09jul_mundial_esp05_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055938"/>
            <a:ext cx="4032250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4356100" y="476250"/>
            <a:ext cx="3960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400" b="1" i="1" u="sng">
                <a:effectLst>
                  <a:outerShdw blurRad="38100" dist="38100" dir="2700000" algn="tl">
                    <a:srgbClr val="C0C0C0"/>
                  </a:outerShdw>
                </a:effectLst>
                <a:hlinkClick r:id="rId2" action="ppaction://hlinkfile"/>
              </a:rPr>
              <a:t>FUNDAMENTOS DE VELA</a:t>
            </a:r>
            <a:endParaRPr lang="es-ES" sz="2400" b="1" i="1" u="sng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9219" name="Picture 3" descr="Murcia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27313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Rectangle 7"/>
          <p:cNvSpPr>
            <a:spLocks noChangeArrowheads="1"/>
          </p:cNvSpPr>
          <p:nvPr/>
        </p:nvSpPr>
        <p:spPr bwMode="auto">
          <a:xfrm>
            <a:off x="682625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2562" tIns="46038" rIns="182562" bIns="46038"/>
          <a:lstStyle/>
          <a:p>
            <a:pPr>
              <a:spcBef>
                <a:spcPct val="20000"/>
              </a:spcBef>
            </a:pPr>
            <a:r>
              <a:rPr lang="es-ES"/>
              <a:t>E</a:t>
            </a:r>
            <a:r>
              <a:rPr lang="es-ES_tradnl"/>
              <a:t>l modelo determina una tripulación de patrón 50-60 Kgs. y un tripulante menudo de 35-40 Kgs.</a:t>
            </a:r>
          </a:p>
          <a:p>
            <a:pPr>
              <a:spcBef>
                <a:spcPct val="20000"/>
              </a:spcBef>
            </a:pPr>
            <a:endParaRPr lang="es-ES"/>
          </a:p>
          <a:p>
            <a:pPr>
              <a:spcBef>
                <a:spcPct val="20000"/>
              </a:spcBef>
            </a:pPr>
            <a:r>
              <a:rPr lang="es-ES_tradnl"/>
              <a:t>Edad máxima año que se cumplen los 17 años incluido.</a:t>
            </a:r>
          </a:p>
          <a:p>
            <a:pPr>
              <a:spcBef>
                <a:spcPct val="20000"/>
              </a:spcBef>
            </a:pPr>
            <a:endParaRPr lang="es-ES"/>
          </a:p>
          <a:p>
            <a:pPr>
              <a:spcBef>
                <a:spcPct val="20000"/>
              </a:spcBef>
            </a:pPr>
            <a:r>
              <a:rPr lang="es-ES_tradnl"/>
              <a:t>Habitualmente en España el patrón procede del Optimist</a:t>
            </a:r>
          </a:p>
          <a:p>
            <a:pPr>
              <a:spcBef>
                <a:spcPct val="20000"/>
              </a:spcBef>
            </a:pPr>
            <a:r>
              <a:rPr lang="es-ES_tradnl"/>
              <a:t>y el tripulante se inicia en esta clase.</a:t>
            </a:r>
          </a:p>
          <a:p>
            <a:pPr>
              <a:spcBef>
                <a:spcPct val="20000"/>
              </a:spcBef>
            </a:pPr>
            <a:endParaRPr lang="es-ES_tradnl"/>
          </a:p>
          <a:p>
            <a:pPr>
              <a:spcBef>
                <a:spcPct val="20000"/>
              </a:spcBef>
            </a:pPr>
            <a:r>
              <a:rPr lang="es-ES_tradnl"/>
              <a:t>Diferencias ostensibles de edad producen:</a:t>
            </a:r>
          </a:p>
          <a:p>
            <a:pPr lvl="1">
              <a:spcBef>
                <a:spcPct val="20000"/>
              </a:spcBef>
            </a:pPr>
            <a:r>
              <a:rPr lang="es-ES_tradnl" sz="1600"/>
              <a:t>- Poca relación entre tripulación</a:t>
            </a:r>
          </a:p>
          <a:p>
            <a:pPr lvl="1">
              <a:spcBef>
                <a:spcPct val="20000"/>
              </a:spcBef>
            </a:pPr>
            <a:r>
              <a:rPr lang="es-ES_tradnl" sz="1600"/>
              <a:t>- El tripulante se reduce a un bulto que hay en proa</a:t>
            </a:r>
          </a:p>
          <a:p>
            <a:pPr lvl="1">
              <a:spcBef>
                <a:spcPct val="20000"/>
              </a:spcBef>
            </a:pPr>
            <a:r>
              <a:rPr lang="es-ES_tradnl" sz="1600"/>
              <a:t>- Abandono de un alto índice de tripulantes</a:t>
            </a:r>
          </a:p>
          <a:p>
            <a:pPr lvl="1">
              <a:spcBef>
                <a:spcPct val="20000"/>
              </a:spcBef>
            </a:pPr>
            <a:r>
              <a:rPr lang="es-ES_tradnl" sz="1600"/>
              <a:t>- El patrón se encarga de todo y descarga errores</a:t>
            </a:r>
          </a:p>
          <a:p>
            <a:pPr lvl="1">
              <a:spcBef>
                <a:spcPct val="20000"/>
              </a:spcBef>
            </a:pPr>
            <a:r>
              <a:rPr lang="es-ES_tradnl" sz="1600"/>
              <a:t>en el tripulante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4356100" y="476250"/>
            <a:ext cx="3960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400" b="1" i="1" u="sng">
                <a:effectLst>
                  <a:outerShdw blurRad="38100" dist="38100" dir="2700000" algn="tl">
                    <a:srgbClr val="C0C0C0"/>
                  </a:outerShdw>
                </a:effectLst>
                <a:hlinkClick r:id="rId2" action="ppaction://hlinkfile"/>
              </a:rPr>
              <a:t>FUNDAMENTOS DE VELA</a:t>
            </a:r>
            <a:endParaRPr lang="es-ES" sz="2400" b="1" i="1" u="sng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0243" name="Picture 3" descr="Murcia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27313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533400" y="1524000"/>
            <a:ext cx="8215313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2562" tIns="46038" rIns="182562" bIns="46038"/>
          <a:lstStyle/>
          <a:p>
            <a:pPr eaLnBrk="0" hangingPunct="0"/>
            <a:r>
              <a:rPr lang="es-ES_tradnl" sz="2000"/>
              <a:t>La tendencia ideal seria igualar edades con lo que conseguiríamos:</a:t>
            </a:r>
          </a:p>
          <a:p>
            <a:pPr eaLnBrk="0" hangingPunct="0"/>
            <a:endParaRPr lang="es-ES" sz="1600"/>
          </a:p>
          <a:p>
            <a:pPr>
              <a:spcBef>
                <a:spcPct val="20000"/>
              </a:spcBef>
              <a:buFontTx/>
              <a:buChar char="•"/>
            </a:pPr>
            <a:r>
              <a:rPr lang="es-ES_tradnl" sz="2000"/>
              <a:t>Tripulantes que participarían y aprenderían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es-ES_tradnl" sz="2000"/>
              <a:t>Tripulantes que podrían terminar como patrones.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es-ES_tradnl" sz="2000"/>
              <a:t>Patrones y Tripulantes que se formarían en la navegación doble, se divertirían y compartirían la experiencia, lo cual hemos de considerar como la premisa fundamental de la vela infantil</a:t>
            </a:r>
            <a:endParaRPr lang="es-ES" sz="2000"/>
          </a:p>
        </p:txBody>
      </p:sp>
      <p:pic>
        <p:nvPicPr>
          <p:cNvPr id="10245" name="Picture 5" descr="mardel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3910013"/>
            <a:ext cx="3595688" cy="239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4356100" y="476250"/>
            <a:ext cx="3960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400" b="1" i="1" u="sng">
                <a:effectLst>
                  <a:outerShdw blurRad="38100" dist="38100" dir="2700000" algn="tl">
                    <a:srgbClr val="C0C0C0"/>
                  </a:outerShdw>
                </a:effectLst>
                <a:hlinkClick r:id="rId2" action="ppaction://hlinkfile"/>
              </a:rPr>
              <a:t>FUNDAMENTOS DE VELA</a:t>
            </a:r>
            <a:endParaRPr lang="es-ES" sz="2400" b="1" i="1" u="sng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1267" name="Picture 3" descr="Murcia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27313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 descr="L'EQUIP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875" y="1916113"/>
            <a:ext cx="3635375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dsc0202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7838" y="2809875"/>
            <a:ext cx="4856162" cy="364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539750" y="2970213"/>
            <a:ext cx="3600450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latin typeface="Tahoma" pitchFamily="34" charset="0"/>
                <a:cs typeface="Arial" charset="0"/>
              </a:rPr>
              <a:t>Barco doble completo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" sz="2400">
                <a:latin typeface="Tahoma" pitchFamily="34" charset="0"/>
                <a:cs typeface="Arial" charset="0"/>
              </a:rPr>
              <a:t>Trapecio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" sz="2400">
                <a:latin typeface="Tahoma" pitchFamily="34" charset="0"/>
                <a:cs typeface="Arial" charset="0"/>
              </a:rPr>
              <a:t>Mayor, Foque y Spi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" sz="2400">
                <a:latin typeface="Tahoma" pitchFamily="34" charset="0"/>
                <a:cs typeface="Arial" charset="0"/>
              </a:rPr>
              <a:t>Edad máxima 14 años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" sz="2400">
                <a:latin typeface="Tahoma" pitchFamily="34" charset="0"/>
                <a:cs typeface="Arial" charset="0"/>
              </a:rPr>
              <a:t>Se navega poco tiempo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" sz="2400">
                <a:latin typeface="Tahoma" pitchFamily="34" charset="0"/>
                <a:cs typeface="Arial" charset="0"/>
              </a:rPr>
              <a:t>Clase de transición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4356100" y="476250"/>
            <a:ext cx="3960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400" b="1" i="1" u="sng">
                <a:effectLst>
                  <a:outerShdw blurRad="38100" dist="38100" dir="2700000" algn="tl">
                    <a:srgbClr val="C0C0C0"/>
                  </a:outerShdw>
                </a:effectLst>
                <a:hlinkClick r:id="rId2" action="ppaction://hlinkfile"/>
              </a:rPr>
              <a:t>FUNDAMENTOS DE VELA</a:t>
            </a:r>
            <a:endParaRPr lang="es-ES" sz="2400" b="1" i="1" u="sng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2291" name="Picture 3" descr="Murcia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27313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2339975" y="1557338"/>
            <a:ext cx="44640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>
                <a:latin typeface="Tahoma" pitchFamily="34" charset="0"/>
                <a:cs typeface="Arial" charset="0"/>
              </a:rPr>
              <a:t>Vela juvenil</a:t>
            </a:r>
          </a:p>
          <a:p>
            <a:pPr algn="ctr"/>
            <a:r>
              <a:rPr lang="es-ES" b="1">
                <a:latin typeface="Tahoma" pitchFamily="34" charset="0"/>
                <a:cs typeface="Arial" charset="0"/>
              </a:rPr>
              <a:t>(Hasta 19 años)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611188" y="2781300"/>
            <a:ext cx="25209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u="sng">
                <a:latin typeface="Tahoma" pitchFamily="34" charset="0"/>
                <a:cs typeface="Arial" charset="0"/>
              </a:rPr>
              <a:t>CLASES</a:t>
            </a:r>
          </a:p>
          <a:p>
            <a:pPr>
              <a:spcBef>
                <a:spcPct val="50000"/>
              </a:spcBef>
            </a:pPr>
            <a:r>
              <a:rPr lang="es-ES" sz="2400">
                <a:latin typeface="Tahoma" pitchFamily="34" charset="0"/>
                <a:cs typeface="Arial" charset="0"/>
              </a:rPr>
              <a:t>Europa</a:t>
            </a:r>
          </a:p>
          <a:p>
            <a:pPr>
              <a:spcBef>
                <a:spcPct val="50000"/>
              </a:spcBef>
            </a:pPr>
            <a:r>
              <a:rPr lang="es-ES" sz="2400">
                <a:latin typeface="Tahoma" pitchFamily="34" charset="0"/>
                <a:cs typeface="Arial" charset="0"/>
              </a:rPr>
              <a:t>Láser</a:t>
            </a:r>
          </a:p>
          <a:p>
            <a:pPr>
              <a:spcBef>
                <a:spcPct val="50000"/>
              </a:spcBef>
            </a:pPr>
            <a:r>
              <a:rPr lang="es-ES" sz="2400">
                <a:latin typeface="Tahoma" pitchFamily="34" charset="0"/>
                <a:cs typeface="Arial" charset="0"/>
              </a:rPr>
              <a:t>420</a:t>
            </a:r>
          </a:p>
          <a:p>
            <a:pPr>
              <a:spcBef>
                <a:spcPct val="50000"/>
              </a:spcBef>
            </a:pPr>
            <a:r>
              <a:rPr lang="es-ES" sz="2400">
                <a:latin typeface="Tahoma" pitchFamily="34" charset="0"/>
                <a:cs typeface="Arial" charset="0"/>
              </a:rPr>
              <a:t>470</a:t>
            </a:r>
          </a:p>
          <a:p>
            <a:pPr>
              <a:spcBef>
                <a:spcPct val="50000"/>
              </a:spcBef>
            </a:pPr>
            <a:r>
              <a:rPr lang="es-ES" sz="2400">
                <a:latin typeface="Tahoma" pitchFamily="34" charset="0"/>
                <a:cs typeface="Arial" charset="0"/>
              </a:rPr>
              <a:t>Snipe</a:t>
            </a:r>
          </a:p>
          <a:p>
            <a:pPr>
              <a:spcBef>
                <a:spcPct val="50000"/>
              </a:spcBef>
            </a:pPr>
            <a:r>
              <a:rPr lang="es-ES" sz="2400">
                <a:latin typeface="Tahoma" pitchFamily="34" charset="0"/>
                <a:cs typeface="Arial" charset="0"/>
              </a:rPr>
              <a:t>Vaurien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3744913" y="2705100"/>
            <a:ext cx="5148262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u="sng">
                <a:latin typeface="Tahoma" pitchFamily="34" charset="0"/>
                <a:cs typeface="Arial" charset="0"/>
              </a:rPr>
              <a:t>PERDIDA DE DEPORTISTAS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" sz="2000">
                <a:latin typeface="Tahoma" pitchFamily="34" charset="0"/>
                <a:cs typeface="Arial" charset="0"/>
              </a:rPr>
              <a:t>Mucha ayuda en la base y en el equipo olímpico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" sz="2000">
                <a:latin typeface="Tahoma" pitchFamily="34" charset="0"/>
                <a:cs typeface="Arial" charset="0"/>
              </a:rPr>
              <a:t>Dispersión por las diferentes clases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" sz="2000">
                <a:latin typeface="Tahoma" pitchFamily="34" charset="0"/>
                <a:cs typeface="Arial" charset="0"/>
              </a:rPr>
              <a:t>Mezcla de edades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" sz="2000">
                <a:latin typeface="Tahoma" pitchFamily="34" charset="0"/>
                <a:cs typeface="Arial" charset="0"/>
              </a:rPr>
              <a:t>Estudios (de primaria a Secundaria)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" sz="2000">
                <a:latin typeface="Tahoma" pitchFamily="34" charset="0"/>
                <a:cs typeface="Arial" charset="0"/>
              </a:rPr>
              <a:t>Deportes con menos ocupación del tiempo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" sz="2000">
                <a:latin typeface="Tahoma" pitchFamily="34" charset="0"/>
                <a:cs typeface="Arial" charset="0"/>
              </a:rPr>
              <a:t>Economía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" sz="2000">
                <a:latin typeface="Tahoma" pitchFamily="34" charset="0"/>
                <a:cs typeface="Arial" charset="0"/>
              </a:rPr>
              <a:t>Otros intereses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4356100" y="476250"/>
            <a:ext cx="3960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400" b="1" i="1" u="sng">
                <a:effectLst>
                  <a:outerShdw blurRad="38100" dist="38100" dir="2700000" algn="tl">
                    <a:srgbClr val="C0C0C0"/>
                  </a:outerShdw>
                </a:effectLst>
                <a:hlinkClick r:id="rId2" action="ppaction://hlinkfile"/>
              </a:rPr>
              <a:t>FUNDAMENTOS DE VELA</a:t>
            </a:r>
            <a:endParaRPr lang="es-ES" sz="2400" b="1" i="1" u="sng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3315" name="Picture 3" descr="Murcia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27313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2339975" y="1557338"/>
            <a:ext cx="44640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>
                <a:latin typeface="Tahoma" pitchFamily="34" charset="0"/>
                <a:cs typeface="Arial" charset="0"/>
              </a:rPr>
              <a:t>Vela no olímpica</a:t>
            </a:r>
            <a:endParaRPr lang="es-ES" b="1">
              <a:latin typeface="Tahoma" pitchFamily="34" charset="0"/>
              <a:cs typeface="Arial" charset="0"/>
            </a:endParaRP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468313" y="2205038"/>
            <a:ext cx="252095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u="sng">
                <a:latin typeface="Tahoma" pitchFamily="34" charset="0"/>
                <a:cs typeface="Arial" charset="0"/>
              </a:rPr>
              <a:t>CLASES</a:t>
            </a:r>
          </a:p>
          <a:p>
            <a:pPr>
              <a:spcBef>
                <a:spcPct val="50000"/>
              </a:spcBef>
            </a:pPr>
            <a:r>
              <a:rPr lang="es-ES" sz="2400">
                <a:latin typeface="Tahoma" pitchFamily="34" charset="0"/>
                <a:cs typeface="Arial" charset="0"/>
              </a:rPr>
              <a:t>Vaurien</a:t>
            </a:r>
          </a:p>
          <a:p>
            <a:pPr>
              <a:spcBef>
                <a:spcPct val="50000"/>
              </a:spcBef>
            </a:pPr>
            <a:r>
              <a:rPr lang="es-ES" sz="2400">
                <a:latin typeface="Tahoma" pitchFamily="34" charset="0"/>
                <a:cs typeface="Arial" charset="0"/>
              </a:rPr>
              <a:t>Catamaranes</a:t>
            </a:r>
          </a:p>
          <a:p>
            <a:pPr>
              <a:spcBef>
                <a:spcPct val="50000"/>
              </a:spcBef>
            </a:pPr>
            <a:r>
              <a:rPr lang="es-ES" sz="2400">
                <a:latin typeface="Tahoma" pitchFamily="34" charset="0"/>
                <a:cs typeface="Arial" charset="0"/>
              </a:rPr>
              <a:t>Flying Dutchman</a:t>
            </a:r>
          </a:p>
          <a:p>
            <a:pPr>
              <a:spcBef>
                <a:spcPct val="50000"/>
              </a:spcBef>
            </a:pPr>
            <a:r>
              <a:rPr lang="es-ES" sz="2400">
                <a:latin typeface="Tahoma" pitchFamily="34" charset="0"/>
                <a:cs typeface="Arial" charset="0"/>
              </a:rPr>
              <a:t>Crucero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3348038" y="2205038"/>
            <a:ext cx="3600450" cy="16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s-ES">
                <a:latin typeface="Tahoma" pitchFamily="34" charset="0"/>
                <a:cs typeface="Arial" charset="0"/>
              </a:rPr>
              <a:t>Porque tiene barco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">
                <a:latin typeface="Tahoma" pitchFamily="34" charset="0"/>
                <a:cs typeface="Arial" charset="0"/>
              </a:rPr>
              <a:t>Competición entre amigos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">
                <a:latin typeface="Tahoma" pitchFamily="34" charset="0"/>
                <a:cs typeface="Arial" charset="0"/>
              </a:rPr>
              <a:t>Con la familia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s-ES">
                <a:latin typeface="Tahoma" pitchFamily="34" charset="0"/>
                <a:cs typeface="Arial" charset="0"/>
              </a:rPr>
              <a:t>Profesión</a:t>
            </a:r>
          </a:p>
        </p:txBody>
      </p:sp>
      <p:pic>
        <p:nvPicPr>
          <p:cNvPr id="13319" name="Picture 7" descr="024_o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150" y="4270375"/>
            <a:ext cx="3889375" cy="258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8" descr="028_ok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91250" y="2420938"/>
            <a:ext cx="2952750" cy="443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4356100" y="476250"/>
            <a:ext cx="3960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400" b="1" i="1" u="sng">
                <a:effectLst>
                  <a:outerShdw blurRad="38100" dist="38100" dir="2700000" algn="tl">
                    <a:srgbClr val="C0C0C0"/>
                  </a:outerShdw>
                </a:effectLst>
                <a:hlinkClick r:id="rId2" action="ppaction://hlinkfile"/>
              </a:rPr>
              <a:t>FUNDAMENTOS DE VELA</a:t>
            </a:r>
            <a:endParaRPr lang="es-ES" sz="2400" b="1" i="1" u="sng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4339" name="Picture 3" descr="Murcia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27313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2411413" y="1341438"/>
            <a:ext cx="44640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>
                <a:latin typeface="Tahoma" pitchFamily="34" charset="0"/>
                <a:cs typeface="Arial" charset="0"/>
              </a:rPr>
              <a:t>Vela olímpica</a:t>
            </a:r>
            <a:endParaRPr lang="es-ES" b="1">
              <a:latin typeface="Tahoma" pitchFamily="34" charset="0"/>
              <a:cs typeface="Arial" charset="0"/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468313" y="1700213"/>
            <a:ext cx="252095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 u="sng">
                <a:latin typeface="Tahoma" pitchFamily="34" charset="0"/>
                <a:cs typeface="Arial" charset="0"/>
              </a:rPr>
              <a:t>CLASES</a:t>
            </a:r>
          </a:p>
          <a:p>
            <a:pPr>
              <a:spcBef>
                <a:spcPct val="50000"/>
              </a:spcBef>
            </a:pPr>
            <a:r>
              <a:rPr lang="es-ES" sz="2000">
                <a:latin typeface="Tahoma" pitchFamily="34" charset="0"/>
                <a:cs typeface="Arial" charset="0"/>
              </a:rPr>
              <a:t>RS:X </a:t>
            </a:r>
            <a:r>
              <a:rPr lang="es-ES" sz="2000">
                <a:solidFill>
                  <a:srgbClr val="FF0000"/>
                </a:solidFill>
                <a:latin typeface="Tahoma" pitchFamily="34" charset="0"/>
                <a:cs typeface="Arial" charset="0"/>
              </a:rPr>
              <a:t>M</a:t>
            </a:r>
          </a:p>
          <a:p>
            <a:pPr>
              <a:spcBef>
                <a:spcPct val="50000"/>
              </a:spcBef>
            </a:pPr>
            <a:r>
              <a:rPr lang="es-ES" sz="2000">
                <a:latin typeface="Tahoma" pitchFamily="34" charset="0"/>
                <a:cs typeface="Arial" charset="0"/>
              </a:rPr>
              <a:t>RS:X </a:t>
            </a:r>
            <a:r>
              <a:rPr lang="es-ES" sz="2000">
                <a:solidFill>
                  <a:srgbClr val="FF0000"/>
                </a:solidFill>
                <a:latin typeface="Tahoma" pitchFamily="34" charset="0"/>
                <a:cs typeface="Arial" charset="0"/>
              </a:rPr>
              <a:t>F</a:t>
            </a:r>
          </a:p>
          <a:p>
            <a:pPr>
              <a:spcBef>
                <a:spcPct val="50000"/>
              </a:spcBef>
            </a:pPr>
            <a:r>
              <a:rPr lang="es-ES" sz="2000">
                <a:latin typeface="Tahoma" pitchFamily="34" charset="0"/>
                <a:cs typeface="Arial" charset="0"/>
              </a:rPr>
              <a:t>Láser R - </a:t>
            </a:r>
            <a:r>
              <a:rPr lang="es-ES" sz="2000">
                <a:solidFill>
                  <a:srgbClr val="FF0000"/>
                </a:solidFill>
                <a:latin typeface="Tahoma" pitchFamily="34" charset="0"/>
                <a:cs typeface="Arial" charset="0"/>
              </a:rPr>
              <a:t>F</a:t>
            </a:r>
          </a:p>
          <a:p>
            <a:pPr>
              <a:spcBef>
                <a:spcPct val="50000"/>
              </a:spcBef>
            </a:pPr>
            <a:r>
              <a:rPr lang="es-ES" sz="2000">
                <a:latin typeface="Tahoma" pitchFamily="34" charset="0"/>
                <a:cs typeface="Arial" charset="0"/>
              </a:rPr>
              <a:t>Láser S - </a:t>
            </a:r>
            <a:r>
              <a:rPr lang="es-ES" sz="2000">
                <a:solidFill>
                  <a:srgbClr val="FF0000"/>
                </a:solidFill>
                <a:latin typeface="Tahoma" pitchFamily="34" charset="0"/>
                <a:cs typeface="Arial" charset="0"/>
              </a:rPr>
              <a:t>M</a:t>
            </a:r>
          </a:p>
          <a:p>
            <a:pPr>
              <a:spcBef>
                <a:spcPct val="50000"/>
              </a:spcBef>
            </a:pPr>
            <a:r>
              <a:rPr lang="es-ES" sz="2000">
                <a:latin typeface="Tahoma" pitchFamily="34" charset="0"/>
                <a:cs typeface="Arial" charset="0"/>
              </a:rPr>
              <a:t>Finn </a:t>
            </a:r>
            <a:r>
              <a:rPr lang="es-ES" sz="2000">
                <a:solidFill>
                  <a:srgbClr val="FF0000"/>
                </a:solidFill>
                <a:latin typeface="Tahoma" pitchFamily="34" charset="0"/>
                <a:cs typeface="Arial" charset="0"/>
              </a:rPr>
              <a:t>OPEN</a:t>
            </a:r>
          </a:p>
          <a:p>
            <a:pPr>
              <a:spcBef>
                <a:spcPct val="50000"/>
              </a:spcBef>
            </a:pPr>
            <a:r>
              <a:rPr lang="es-ES" sz="2000">
                <a:latin typeface="Tahoma" pitchFamily="34" charset="0"/>
                <a:cs typeface="Arial" charset="0"/>
              </a:rPr>
              <a:t>470 </a:t>
            </a:r>
            <a:r>
              <a:rPr lang="es-ES" sz="2000">
                <a:solidFill>
                  <a:srgbClr val="FF0000"/>
                </a:solidFill>
                <a:latin typeface="Tahoma" pitchFamily="34" charset="0"/>
                <a:cs typeface="Arial" charset="0"/>
              </a:rPr>
              <a:t>M</a:t>
            </a:r>
          </a:p>
          <a:p>
            <a:pPr>
              <a:spcBef>
                <a:spcPct val="50000"/>
              </a:spcBef>
            </a:pPr>
            <a:r>
              <a:rPr lang="es-ES" sz="2000">
                <a:latin typeface="Tahoma" pitchFamily="34" charset="0"/>
                <a:cs typeface="Arial" charset="0"/>
              </a:rPr>
              <a:t>470 </a:t>
            </a:r>
            <a:r>
              <a:rPr lang="es-ES" sz="2000">
                <a:solidFill>
                  <a:srgbClr val="FF0000"/>
                </a:solidFill>
                <a:latin typeface="Tahoma" pitchFamily="34" charset="0"/>
                <a:cs typeface="Arial" charset="0"/>
              </a:rPr>
              <a:t>F</a:t>
            </a:r>
          </a:p>
          <a:p>
            <a:pPr>
              <a:spcBef>
                <a:spcPct val="50000"/>
              </a:spcBef>
            </a:pPr>
            <a:r>
              <a:rPr lang="es-ES" sz="2000">
                <a:latin typeface="Tahoma" pitchFamily="34" charset="0"/>
                <a:cs typeface="Arial" charset="0"/>
              </a:rPr>
              <a:t>49er </a:t>
            </a:r>
            <a:r>
              <a:rPr lang="es-ES" sz="2000">
                <a:solidFill>
                  <a:srgbClr val="FF0000"/>
                </a:solidFill>
                <a:latin typeface="Tahoma" pitchFamily="34" charset="0"/>
                <a:cs typeface="Arial" charset="0"/>
              </a:rPr>
              <a:t>M</a:t>
            </a:r>
          </a:p>
          <a:p>
            <a:pPr>
              <a:spcBef>
                <a:spcPct val="50000"/>
              </a:spcBef>
            </a:pPr>
            <a:r>
              <a:rPr lang="es-ES" sz="2000">
                <a:latin typeface="Tahoma" pitchFamily="34" charset="0"/>
                <a:cs typeface="Arial" charset="0"/>
              </a:rPr>
              <a:t>49er FX </a:t>
            </a:r>
            <a:r>
              <a:rPr lang="es-ES" sz="2000">
                <a:solidFill>
                  <a:srgbClr val="FF0000"/>
                </a:solidFill>
                <a:latin typeface="Tahoma" pitchFamily="34" charset="0"/>
                <a:cs typeface="Arial" charset="0"/>
              </a:rPr>
              <a:t>F</a:t>
            </a:r>
          </a:p>
          <a:p>
            <a:pPr>
              <a:spcBef>
                <a:spcPct val="50000"/>
              </a:spcBef>
            </a:pPr>
            <a:r>
              <a:rPr lang="es-ES" sz="2000">
                <a:latin typeface="Tahoma" pitchFamily="34" charset="0"/>
                <a:cs typeface="Arial" charset="0"/>
              </a:rPr>
              <a:t>Nacra 17 - </a:t>
            </a:r>
            <a:r>
              <a:rPr lang="es-ES" sz="2000">
                <a:solidFill>
                  <a:srgbClr val="FF0000"/>
                </a:solidFill>
                <a:latin typeface="Tahoma" pitchFamily="34" charset="0"/>
                <a:cs typeface="Arial" charset="0"/>
              </a:rPr>
              <a:t>MIXTO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3132138" y="4581525"/>
            <a:ext cx="590550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u="sng">
                <a:latin typeface="Tahoma" pitchFamily="34" charset="0"/>
                <a:cs typeface="Arial" charset="0"/>
              </a:rPr>
              <a:t>Regatas de selección (3 ó 4 anuales)</a:t>
            </a:r>
          </a:p>
          <a:p>
            <a:pPr>
              <a:spcBef>
                <a:spcPct val="50000"/>
              </a:spcBef>
            </a:pPr>
            <a:r>
              <a:rPr lang="es-ES" sz="2400" b="1" u="sng">
                <a:latin typeface="Tahoma" pitchFamily="34" charset="0"/>
                <a:cs typeface="Arial" charset="0"/>
              </a:rPr>
              <a:t>2 tripulaciones por clase</a:t>
            </a:r>
          </a:p>
          <a:p>
            <a:pPr>
              <a:spcBef>
                <a:spcPct val="50000"/>
              </a:spcBef>
            </a:pPr>
            <a:r>
              <a:rPr lang="es-ES" sz="2400" b="1" u="sng">
                <a:latin typeface="Tahoma" pitchFamily="34" charset="0"/>
                <a:cs typeface="Arial" charset="0"/>
              </a:rPr>
              <a:t>Cear de Santander</a:t>
            </a:r>
          </a:p>
          <a:p>
            <a:pPr>
              <a:spcBef>
                <a:spcPct val="50000"/>
              </a:spcBef>
            </a:pPr>
            <a:r>
              <a:rPr lang="es-ES" sz="2400" b="1" u="sng">
                <a:latin typeface="Tahoma" pitchFamily="34" charset="0"/>
                <a:cs typeface="Arial" charset="0"/>
              </a:rPr>
              <a:t>4 periodos hasta </a:t>
            </a:r>
            <a:r>
              <a:rPr lang="es-ES" sz="2400" b="1" u="sng">
                <a:latin typeface="Tahoma" pitchFamily="34" charset="0"/>
              </a:rPr>
              <a:t>Tokio</a:t>
            </a:r>
            <a:r>
              <a:rPr lang="es-ES" u="sng"/>
              <a:t> </a:t>
            </a:r>
            <a:r>
              <a:rPr lang="es-ES" sz="2400" b="1" u="sng">
                <a:latin typeface="Tahoma" pitchFamily="34" charset="0"/>
                <a:cs typeface="Arial" charset="0"/>
              </a:rPr>
              <a:t>2020</a:t>
            </a:r>
          </a:p>
        </p:txBody>
      </p:sp>
      <p:pic>
        <p:nvPicPr>
          <p:cNvPr id="14343" name="Picture 7" descr="cearvelimg0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263" y="1844675"/>
            <a:ext cx="3816350" cy="272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8" descr="cearvelimg0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150" y="2008188"/>
            <a:ext cx="3168650" cy="223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501</Words>
  <Application>Microsoft Office PowerPoint</Application>
  <PresentationFormat>Presentación en pantalla (4:3)</PresentationFormat>
  <Paragraphs>156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0" baseType="lpstr">
      <vt:lpstr>Arial</vt:lpstr>
      <vt:lpstr>Calibri</vt:lpstr>
      <vt:lpstr>Verdana</vt:lpstr>
      <vt:lpstr>Times New Roman</vt:lpstr>
      <vt:lpstr>Tahoma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Particular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Vicente</dc:creator>
  <cp:lastModifiedBy>www.intercambiosvirtuales.org</cp:lastModifiedBy>
  <cp:revision>17</cp:revision>
  <dcterms:created xsi:type="dcterms:W3CDTF">2008-03-30T18:08:54Z</dcterms:created>
  <dcterms:modified xsi:type="dcterms:W3CDTF">2017-04-08T09:41:28Z</dcterms:modified>
</cp:coreProperties>
</file>